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16" r:id="rId1"/>
  </p:sldMasterIdLst>
  <p:handoutMasterIdLst>
    <p:handoutMasterId r:id="rId19"/>
  </p:handoutMasterIdLst>
  <p:sldIdLst>
    <p:sldId id="256" r:id="rId2"/>
    <p:sldId id="257" r:id="rId3"/>
    <p:sldId id="269" r:id="rId4"/>
    <p:sldId id="258" r:id="rId5"/>
    <p:sldId id="259" r:id="rId6"/>
    <p:sldId id="260" r:id="rId7"/>
    <p:sldId id="261" r:id="rId8"/>
    <p:sldId id="264" r:id="rId9"/>
    <p:sldId id="262" r:id="rId10"/>
    <p:sldId id="263" r:id="rId11"/>
    <p:sldId id="265" r:id="rId12"/>
    <p:sldId id="266" r:id="rId13"/>
    <p:sldId id="267" r:id="rId14"/>
    <p:sldId id="270" r:id="rId15"/>
    <p:sldId id="271" r:id="rId16"/>
    <p:sldId id="272" r:id="rId17"/>
    <p:sldId id="273" r:id="rId18"/>
  </p:sldIdLst>
  <p:sldSz cx="9144000" cy="6858000" type="screen4x3"/>
  <p:notesSz cx="6807200" cy="9939338"/>
  <p:embeddedFontLst>
    <p:embeddedFont>
      <p:font typeface="a가을소풍B" panose="02020600000000000000" pitchFamily="18" charset="-127"/>
      <p:regular r:id="rId20"/>
    </p:embeddedFont>
    <p:embeddedFont>
      <p:font typeface="a각헤드B" panose="02020600000000000000" pitchFamily="18" charset="-127"/>
      <p:regular r:id="rId21"/>
    </p:embeddedFont>
    <p:embeddedFont>
      <p:font typeface="맑은 고딕" panose="020B0503020000020004" pitchFamily="50" charset="-127"/>
      <p:regular r:id="rId22"/>
      <p:bold r:id="rId2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39B312-76D9-4C6E-8FFC-DBAE54DEBA3A}" type="datetimeFigureOut">
              <a:rPr lang="ko-KR" altLang="en-US" smtClean="0"/>
              <a:t>2017-02-14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AAE463-9DE2-4683-9EC6-E66ACA2DD05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92110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4FE6-3C99-4E4F-9DE4-5DF9490C3EEE}" type="datetimeFigureOut">
              <a:rPr lang="ko-KR" altLang="en-US" smtClean="0"/>
              <a:t>2017-02-14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989C6-3DFE-4564-A230-05FFA5AEED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0266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4FE6-3C99-4E4F-9DE4-5DF9490C3EEE}" type="datetimeFigureOut">
              <a:rPr lang="ko-KR" altLang="en-US" smtClean="0"/>
              <a:t>2017-02-14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989C6-3DFE-4564-A230-05FFA5AEED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9055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4FE6-3C99-4E4F-9DE4-5DF9490C3EEE}" type="datetimeFigureOut">
              <a:rPr lang="ko-KR" altLang="en-US" smtClean="0"/>
              <a:t>2017-02-14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989C6-3DFE-4564-A230-05FFA5AEED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9918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4FE6-3C99-4E4F-9DE4-5DF9490C3EEE}" type="datetimeFigureOut">
              <a:rPr lang="ko-KR" altLang="en-US" smtClean="0"/>
              <a:t>2017-02-14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989C6-3DFE-4564-A230-05FFA5AEED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3897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4FE6-3C99-4E4F-9DE4-5DF9490C3EEE}" type="datetimeFigureOut">
              <a:rPr lang="ko-KR" altLang="en-US" smtClean="0"/>
              <a:t>2017-02-14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989C6-3DFE-4564-A230-05FFA5AEED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830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4FE6-3C99-4E4F-9DE4-5DF9490C3EEE}" type="datetimeFigureOut">
              <a:rPr lang="ko-KR" altLang="en-US" smtClean="0"/>
              <a:t>2017-02-14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989C6-3DFE-4564-A230-05FFA5AEED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1344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4FE6-3C99-4E4F-9DE4-5DF9490C3EEE}" type="datetimeFigureOut">
              <a:rPr lang="ko-KR" altLang="en-US" smtClean="0"/>
              <a:t>2017-02-14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989C6-3DFE-4564-A230-05FFA5AEED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0365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4FE6-3C99-4E4F-9DE4-5DF9490C3EEE}" type="datetimeFigureOut">
              <a:rPr lang="ko-KR" altLang="en-US" smtClean="0"/>
              <a:t>2017-02-14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989C6-3DFE-4564-A230-05FFA5AEED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7606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4FE6-3C99-4E4F-9DE4-5DF9490C3EEE}" type="datetimeFigureOut">
              <a:rPr lang="ko-KR" altLang="en-US" smtClean="0"/>
              <a:t>2017-02-14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989C6-3DFE-4564-A230-05FFA5AEED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6637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4FE6-3C99-4E4F-9DE4-5DF9490C3EEE}" type="datetimeFigureOut">
              <a:rPr lang="ko-KR" altLang="en-US" smtClean="0"/>
              <a:t>2017-02-14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989C6-3DFE-4564-A230-05FFA5AEED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0517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4FE6-3C99-4E4F-9DE4-5DF9490C3EEE}" type="datetimeFigureOut">
              <a:rPr lang="ko-KR" altLang="en-US" smtClean="0"/>
              <a:t>2017-02-14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989C6-3DFE-4564-A230-05FFA5AEED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4508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44FE6-3C99-4E4F-9DE4-5DF9490C3EEE}" type="datetimeFigureOut">
              <a:rPr lang="ko-KR" altLang="en-US" smtClean="0"/>
              <a:t>2017-02-14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989C6-3DFE-4564-A230-05FFA5AEED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9426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제목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ko-KR" sz="8800" dirty="0">
                <a:latin typeface="a가을소풍B" panose="02020600000000000000" pitchFamily="18" charset="-127"/>
                <a:ea typeface="a가을소풍B" panose="02020600000000000000" pitchFamily="18" charset="-127"/>
              </a:rPr>
              <a:t/>
            </a:r>
            <a:br>
              <a:rPr lang="en-US" altLang="ko-KR" sz="8800" dirty="0">
                <a:latin typeface="a가을소풍B" panose="02020600000000000000" pitchFamily="18" charset="-127"/>
                <a:ea typeface="a가을소풍B" panose="02020600000000000000" pitchFamily="18" charset="-127"/>
              </a:rPr>
            </a:br>
            <a:r>
              <a:rPr lang="ko-KR" altLang="en-US" sz="8800" dirty="0" smtClean="0">
                <a:latin typeface="a가을소풍B" panose="02020600000000000000" pitchFamily="18" charset="-127"/>
                <a:ea typeface="a가을소풍B" panose="02020600000000000000" pitchFamily="18" charset="-127"/>
              </a:rPr>
              <a:t>종합고찰 </a:t>
            </a:r>
            <a:r>
              <a:rPr lang="en-US" altLang="ko-KR" sz="8800" dirty="0" smtClean="0">
                <a:latin typeface="a가을소풍B" panose="02020600000000000000" pitchFamily="18" charset="-127"/>
                <a:ea typeface="a가을소풍B" panose="02020600000000000000" pitchFamily="18" charset="-127"/>
              </a:rPr>
              <a:t/>
            </a:r>
            <a:br>
              <a:rPr lang="en-US" altLang="ko-KR" sz="8800" dirty="0" smtClean="0">
                <a:latin typeface="a가을소풍B" panose="02020600000000000000" pitchFamily="18" charset="-127"/>
                <a:ea typeface="a가을소풍B" panose="02020600000000000000" pitchFamily="18" charset="-127"/>
              </a:rPr>
            </a:br>
            <a:r>
              <a:rPr lang="en-US" altLang="ko-KR" sz="8800" dirty="0" smtClean="0">
                <a:latin typeface="a가을소풍B" panose="02020600000000000000" pitchFamily="18" charset="-127"/>
                <a:ea typeface="a가을소풍B" panose="02020600000000000000" pitchFamily="18" charset="-127"/>
              </a:rPr>
              <a:t>&amp;</a:t>
            </a:r>
            <a:r>
              <a:rPr lang="en-US" altLang="ko-KR" sz="8800" dirty="0">
                <a:latin typeface="a가을소풍B" panose="02020600000000000000" pitchFamily="18" charset="-127"/>
                <a:ea typeface="a가을소풍B" panose="02020600000000000000" pitchFamily="18" charset="-127"/>
              </a:rPr>
              <a:t/>
            </a:r>
            <a:br>
              <a:rPr lang="en-US" altLang="ko-KR" sz="8800" dirty="0">
                <a:latin typeface="a가을소풍B" panose="02020600000000000000" pitchFamily="18" charset="-127"/>
                <a:ea typeface="a가을소풍B" panose="02020600000000000000" pitchFamily="18" charset="-127"/>
              </a:rPr>
            </a:br>
            <a:r>
              <a:rPr lang="ko-KR" altLang="en-US" sz="8800" dirty="0" smtClean="0">
                <a:latin typeface="a가을소풍B" panose="02020600000000000000" pitchFamily="18" charset="-127"/>
                <a:ea typeface="a가을소풍B" panose="02020600000000000000" pitchFamily="18" charset="-127"/>
              </a:rPr>
              <a:t>제언</a:t>
            </a:r>
            <a:endParaRPr lang="ko-KR" altLang="en-US" sz="8800" dirty="0">
              <a:latin typeface="a가을소풍B" panose="02020600000000000000" pitchFamily="18" charset="-127"/>
              <a:ea typeface="a가을소풍B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8026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251520" y="980728"/>
            <a:ext cx="8517632" cy="5098578"/>
          </a:xfrm>
        </p:spPr>
        <p:txBody>
          <a:bodyPr>
            <a:noAutofit/>
          </a:bodyPr>
          <a:lstStyle/>
          <a:p>
            <a:r>
              <a:rPr lang="ko-KR" altLang="en-US" sz="8800" dirty="0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  <a:t>노동조합 차별</a:t>
            </a:r>
            <a:r>
              <a:rPr lang="en-US" altLang="ko-KR" sz="8800" dirty="0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  <a:t>.</a:t>
            </a:r>
            <a:br>
              <a:rPr lang="en-US" altLang="ko-KR" sz="8800" dirty="0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</a:br>
            <a:r>
              <a:rPr lang="ko-KR" altLang="en-US" sz="7200" dirty="0" smtClean="0">
                <a:latin typeface="a각헤드B" panose="02020600000000000000" pitchFamily="18" charset="-127"/>
                <a:ea typeface="a각헤드B" panose="02020600000000000000" pitchFamily="18" charset="-127"/>
              </a:rPr>
              <a:t>알면서도</a:t>
            </a:r>
            <a:r>
              <a:rPr lang="en-US" altLang="ko-KR" sz="7200" dirty="0" smtClean="0">
                <a:latin typeface="a각헤드B" panose="02020600000000000000" pitchFamily="18" charset="-127"/>
                <a:ea typeface="a각헤드B" panose="02020600000000000000" pitchFamily="18" charset="-127"/>
              </a:rPr>
              <a:t/>
            </a:r>
            <a:br>
              <a:rPr lang="en-US" altLang="ko-KR" sz="7200" dirty="0" smtClean="0">
                <a:latin typeface="a각헤드B" panose="02020600000000000000" pitchFamily="18" charset="-127"/>
                <a:ea typeface="a각헤드B" panose="02020600000000000000" pitchFamily="18" charset="-127"/>
              </a:rPr>
            </a:br>
            <a:r>
              <a:rPr lang="ko-KR" altLang="en-US" sz="7200" dirty="0" smtClean="0">
                <a:latin typeface="a각헤드B" panose="02020600000000000000" pitchFamily="18" charset="-127"/>
                <a:ea typeface="a각헤드B" panose="02020600000000000000" pitchFamily="18" charset="-127"/>
              </a:rPr>
              <a:t>해결 하지 않았다</a:t>
            </a:r>
            <a:endParaRPr lang="ko-KR" altLang="en-US" sz="7200" dirty="0">
              <a:solidFill>
                <a:schemeClr val="accent1"/>
              </a:solidFill>
              <a:latin typeface="a각헤드B" panose="02020600000000000000" pitchFamily="18" charset="-127"/>
              <a:ea typeface="a각헤드B" panose="02020600000000000000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476672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a가을소풍B" panose="02020600000000000000" pitchFamily="18" charset="-127"/>
                <a:ea typeface="a가을소풍B" panose="02020600000000000000" pitchFamily="18" charset="-127"/>
              </a:rPr>
              <a:t>3. </a:t>
            </a:r>
            <a:r>
              <a:rPr lang="ko-KR" altLang="en-US" dirty="0" smtClean="0">
                <a:latin typeface="a가을소풍B" panose="02020600000000000000" pitchFamily="18" charset="-127"/>
                <a:ea typeface="a가을소풍B" panose="02020600000000000000" pitchFamily="18" charset="-127"/>
              </a:rPr>
              <a:t>노동조합의 대응과 관계 기관의 입장 </a:t>
            </a:r>
            <a:endParaRPr lang="ko-KR" altLang="en-US" dirty="0">
              <a:latin typeface="a가을소풍B" panose="02020600000000000000" pitchFamily="18" charset="-127"/>
              <a:ea typeface="a가을소풍B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9453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251520" y="980728"/>
            <a:ext cx="8517632" cy="5098578"/>
          </a:xfrm>
        </p:spPr>
        <p:txBody>
          <a:bodyPr>
            <a:noAutofit/>
          </a:bodyPr>
          <a:lstStyle/>
          <a:p>
            <a:r>
              <a:rPr lang="ko-KR" altLang="en-US" sz="11000" dirty="0" smtClean="0">
                <a:latin typeface="a각헤드B" panose="02020600000000000000" pitchFamily="18" charset="-127"/>
                <a:ea typeface="a각헤드B" panose="02020600000000000000" pitchFamily="18" charset="-127"/>
              </a:rPr>
              <a:t>일터</a:t>
            </a:r>
            <a:r>
              <a:rPr lang="en-US" altLang="ko-KR" sz="11000" dirty="0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  <a:t>+</a:t>
            </a:r>
            <a:r>
              <a:rPr lang="ko-KR" altLang="en-US" sz="11000" dirty="0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  <a:t>괴롭힘</a:t>
            </a:r>
            <a:r>
              <a:rPr lang="en-US" altLang="ko-KR" sz="9600" dirty="0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  <a:t/>
            </a:r>
            <a:br>
              <a:rPr lang="en-US" altLang="ko-KR" sz="9600" dirty="0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</a:br>
            <a:r>
              <a:rPr lang="en-US" altLang="ko-KR" sz="6000" dirty="0" smtClean="0">
                <a:solidFill>
                  <a:srgbClr val="FF0000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  <a:t>= </a:t>
            </a:r>
            <a:r>
              <a:rPr lang="ko-KR" altLang="en-US" sz="6000" dirty="0" smtClean="0">
                <a:solidFill>
                  <a:srgbClr val="FF0000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  <a:t>인간성 파괴</a:t>
            </a:r>
            <a:r>
              <a:rPr lang="en-US" altLang="ko-KR" sz="6000" dirty="0" smtClean="0">
                <a:solidFill>
                  <a:srgbClr val="FF0000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  <a:t/>
            </a:r>
            <a:br>
              <a:rPr lang="en-US" altLang="ko-KR" sz="6000" dirty="0" smtClean="0">
                <a:solidFill>
                  <a:srgbClr val="FF0000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</a:br>
            <a:r>
              <a:rPr lang="en-US" altLang="ko-KR" sz="6000" dirty="0" smtClean="0">
                <a:solidFill>
                  <a:srgbClr val="FF0000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  <a:t>= </a:t>
            </a:r>
            <a:r>
              <a:rPr lang="ko-KR" altLang="en-US" sz="6000" dirty="0" smtClean="0">
                <a:solidFill>
                  <a:srgbClr val="FF0000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  <a:t>경제적 손실</a:t>
            </a:r>
            <a:endParaRPr lang="ko-KR" altLang="en-US" sz="6000" dirty="0">
              <a:solidFill>
                <a:srgbClr val="FF0000"/>
              </a:solidFill>
              <a:latin typeface="a각헤드B" panose="02020600000000000000" pitchFamily="18" charset="-127"/>
              <a:ea typeface="a각헤드B" panose="02020600000000000000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476672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a가을소풍B" panose="02020600000000000000" pitchFamily="18" charset="-127"/>
                <a:ea typeface="a가을소풍B" panose="02020600000000000000" pitchFamily="18" charset="-127"/>
              </a:rPr>
              <a:t>4</a:t>
            </a:r>
            <a:r>
              <a:rPr lang="en-US" altLang="ko-KR" dirty="0" smtClean="0">
                <a:latin typeface="a가을소풍B" panose="02020600000000000000" pitchFamily="18" charset="-127"/>
                <a:ea typeface="a가을소풍B" panose="02020600000000000000" pitchFamily="18" charset="-127"/>
              </a:rPr>
              <a:t>. </a:t>
            </a:r>
            <a:r>
              <a:rPr lang="ko-KR" altLang="en-US" dirty="0" err="1" smtClean="0">
                <a:latin typeface="a가을소풍B" panose="02020600000000000000" pitchFamily="18" charset="-127"/>
                <a:ea typeface="a가을소풍B" panose="02020600000000000000" pitchFamily="18" charset="-127"/>
              </a:rPr>
              <a:t>일터괴롭힘에</a:t>
            </a:r>
            <a:r>
              <a:rPr lang="ko-KR" altLang="en-US" dirty="0" smtClean="0">
                <a:latin typeface="a가을소풍B" panose="02020600000000000000" pitchFamily="18" charset="-127"/>
                <a:ea typeface="a가을소풍B" panose="02020600000000000000" pitchFamily="18" charset="-127"/>
              </a:rPr>
              <a:t> 주목해야 하는 이유</a:t>
            </a:r>
            <a:endParaRPr lang="ko-KR" altLang="en-US" dirty="0">
              <a:latin typeface="a가을소풍B" panose="02020600000000000000" pitchFamily="18" charset="-127"/>
              <a:ea typeface="a가을소풍B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3673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251520" y="980728"/>
            <a:ext cx="8517632" cy="5098578"/>
          </a:xfrm>
        </p:spPr>
        <p:txBody>
          <a:bodyPr>
            <a:noAutofit/>
          </a:bodyPr>
          <a:lstStyle/>
          <a:p>
            <a:r>
              <a:rPr lang="ko-KR" altLang="en-US" sz="9600" dirty="0" err="1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  <a:t>일터괴롭힘</a:t>
            </a:r>
            <a:r>
              <a:rPr lang="en-US" altLang="ko-KR" sz="9600" dirty="0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  <a:t>!</a:t>
            </a:r>
            <a:br>
              <a:rPr lang="en-US" altLang="ko-KR" sz="9600" dirty="0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</a:br>
            <a:r>
              <a:rPr lang="ko-KR" altLang="en-US" sz="9600" dirty="0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  <a:t>다른 나라는</a:t>
            </a:r>
            <a:r>
              <a:rPr lang="en-US" altLang="ko-KR" sz="9600" dirty="0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  <a:t>?</a:t>
            </a:r>
            <a:endParaRPr lang="ko-KR" altLang="en-US" sz="9600" dirty="0">
              <a:solidFill>
                <a:schemeClr val="accent1"/>
              </a:solidFill>
              <a:latin typeface="a각헤드B" panose="02020600000000000000" pitchFamily="18" charset="-127"/>
              <a:ea typeface="a각헤드B" panose="02020600000000000000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476672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a가을소풍B" panose="02020600000000000000" pitchFamily="18" charset="-127"/>
                <a:ea typeface="a가을소풍B" panose="02020600000000000000" pitchFamily="18" charset="-127"/>
              </a:rPr>
              <a:t>4</a:t>
            </a:r>
            <a:r>
              <a:rPr lang="en-US" altLang="ko-KR" dirty="0" smtClean="0">
                <a:latin typeface="a가을소풍B" panose="02020600000000000000" pitchFamily="18" charset="-127"/>
                <a:ea typeface="a가을소풍B" panose="02020600000000000000" pitchFamily="18" charset="-127"/>
              </a:rPr>
              <a:t>. </a:t>
            </a:r>
            <a:r>
              <a:rPr lang="ko-KR" altLang="en-US" dirty="0" err="1" smtClean="0">
                <a:latin typeface="a가을소풍B" panose="02020600000000000000" pitchFamily="18" charset="-127"/>
                <a:ea typeface="a가을소풍B" panose="02020600000000000000" pitchFamily="18" charset="-127"/>
              </a:rPr>
              <a:t>일터괴롭힘에</a:t>
            </a:r>
            <a:r>
              <a:rPr lang="ko-KR" altLang="en-US" dirty="0" smtClean="0">
                <a:latin typeface="a가을소풍B" panose="02020600000000000000" pitchFamily="18" charset="-127"/>
                <a:ea typeface="a가을소풍B" panose="02020600000000000000" pitchFamily="18" charset="-127"/>
              </a:rPr>
              <a:t> 주목해야 하는 이유</a:t>
            </a:r>
            <a:endParaRPr lang="ko-KR" altLang="en-US" dirty="0">
              <a:latin typeface="a가을소풍B" panose="02020600000000000000" pitchFamily="18" charset="-127"/>
              <a:ea typeface="a가을소풍B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1953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251520" y="980728"/>
            <a:ext cx="8517632" cy="5098578"/>
          </a:xfrm>
        </p:spPr>
        <p:txBody>
          <a:bodyPr>
            <a:noAutofit/>
          </a:bodyPr>
          <a:lstStyle/>
          <a:p>
            <a:r>
              <a:rPr lang="ko-KR" altLang="en-US" sz="7000" dirty="0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  <a:t>한국에서는</a:t>
            </a:r>
            <a:r>
              <a:rPr lang="en-US" altLang="ko-KR" sz="7000" dirty="0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  <a:t/>
            </a:r>
            <a:br>
              <a:rPr lang="en-US" altLang="ko-KR" sz="7000" dirty="0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</a:br>
            <a:r>
              <a:rPr lang="ko-KR" altLang="en-US" sz="7000" dirty="0" err="1" smtClean="0">
                <a:latin typeface="a각헤드B" panose="02020600000000000000" pitchFamily="18" charset="-127"/>
                <a:ea typeface="a각헤드B" panose="02020600000000000000" pitchFamily="18" charset="-127"/>
              </a:rPr>
              <a:t>일터괴롭힘이</a:t>
            </a:r>
            <a:r>
              <a:rPr lang="en-US" altLang="ko-KR" sz="9600" dirty="0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  <a:t/>
            </a:r>
            <a:br>
              <a:rPr lang="en-US" altLang="ko-KR" sz="9600" dirty="0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</a:br>
            <a:r>
              <a:rPr lang="ko-KR" altLang="en-US" sz="9600" dirty="0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  <a:t>경영전략이</a:t>
            </a:r>
            <a:r>
              <a:rPr lang="ko-KR" altLang="en-US" sz="9600" dirty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  <a:t>다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576" y="476672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a가을소풍B" panose="02020600000000000000" pitchFamily="18" charset="-127"/>
                <a:ea typeface="a가을소풍B" panose="02020600000000000000" pitchFamily="18" charset="-127"/>
              </a:rPr>
              <a:t>4</a:t>
            </a:r>
            <a:r>
              <a:rPr lang="en-US" altLang="ko-KR" dirty="0" smtClean="0">
                <a:latin typeface="a가을소풍B" panose="02020600000000000000" pitchFamily="18" charset="-127"/>
                <a:ea typeface="a가을소풍B" panose="02020600000000000000" pitchFamily="18" charset="-127"/>
              </a:rPr>
              <a:t>. </a:t>
            </a:r>
            <a:r>
              <a:rPr lang="ko-KR" altLang="en-US" dirty="0" err="1" smtClean="0">
                <a:latin typeface="a가을소풍B" panose="02020600000000000000" pitchFamily="18" charset="-127"/>
                <a:ea typeface="a가을소풍B" panose="02020600000000000000" pitchFamily="18" charset="-127"/>
              </a:rPr>
              <a:t>일터괴롭힘에</a:t>
            </a:r>
            <a:r>
              <a:rPr lang="ko-KR" altLang="en-US" dirty="0" smtClean="0">
                <a:latin typeface="a가을소풍B" panose="02020600000000000000" pitchFamily="18" charset="-127"/>
                <a:ea typeface="a가을소풍B" panose="02020600000000000000" pitchFamily="18" charset="-127"/>
              </a:rPr>
              <a:t> 주목해야 하는 이유</a:t>
            </a:r>
            <a:endParaRPr lang="ko-KR" altLang="en-US" dirty="0">
              <a:latin typeface="a가을소풍B" panose="02020600000000000000" pitchFamily="18" charset="-127"/>
              <a:ea typeface="a가을소풍B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7919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251520" y="980728"/>
            <a:ext cx="8517632" cy="5098578"/>
          </a:xfrm>
        </p:spPr>
        <p:txBody>
          <a:bodyPr>
            <a:noAutofit/>
          </a:bodyPr>
          <a:lstStyle/>
          <a:p>
            <a:r>
              <a:rPr lang="ko-KR" altLang="en-US" sz="6000" dirty="0" smtClean="0">
                <a:solidFill>
                  <a:schemeClr val="accent1"/>
                </a:solidFill>
                <a:latin typeface="a가을소풍B" panose="02020600000000000000" pitchFamily="18" charset="-127"/>
                <a:ea typeface="a가을소풍B" panose="02020600000000000000" pitchFamily="18" charset="-127"/>
              </a:rPr>
              <a:t>버스 운송 업종에서</a:t>
            </a:r>
            <a:r>
              <a:rPr lang="en-US" altLang="ko-KR" sz="6000" dirty="0" smtClean="0">
                <a:solidFill>
                  <a:schemeClr val="accent1"/>
                </a:solidFill>
                <a:latin typeface="a가을소풍B" panose="02020600000000000000" pitchFamily="18" charset="-127"/>
                <a:ea typeface="a가을소풍B" panose="02020600000000000000" pitchFamily="18" charset="-127"/>
              </a:rPr>
              <a:t/>
            </a:r>
            <a:br>
              <a:rPr lang="en-US" altLang="ko-KR" sz="6000" dirty="0" smtClean="0">
                <a:solidFill>
                  <a:schemeClr val="accent1"/>
                </a:solidFill>
                <a:latin typeface="a가을소풍B" panose="02020600000000000000" pitchFamily="18" charset="-127"/>
                <a:ea typeface="a가을소풍B" panose="02020600000000000000" pitchFamily="18" charset="-127"/>
              </a:rPr>
            </a:br>
            <a:r>
              <a:rPr lang="ko-KR" altLang="en-US" sz="6000" dirty="0" smtClean="0">
                <a:solidFill>
                  <a:schemeClr val="accent1"/>
                </a:solidFill>
                <a:latin typeface="a가을소풍B" panose="02020600000000000000" pitchFamily="18" charset="-127"/>
                <a:ea typeface="a가을소풍B" panose="02020600000000000000" pitchFamily="18" charset="-127"/>
              </a:rPr>
              <a:t>차별을 방지하기 </a:t>
            </a:r>
            <a:r>
              <a:rPr lang="en-US" altLang="ko-KR" sz="6000" dirty="0" smtClean="0">
                <a:solidFill>
                  <a:schemeClr val="accent1"/>
                </a:solidFill>
                <a:latin typeface="a가을소풍B" panose="02020600000000000000" pitchFamily="18" charset="-127"/>
                <a:ea typeface="a가을소풍B" panose="02020600000000000000" pitchFamily="18" charset="-127"/>
              </a:rPr>
              <a:t/>
            </a:r>
            <a:br>
              <a:rPr lang="en-US" altLang="ko-KR" sz="6000" dirty="0" smtClean="0">
                <a:solidFill>
                  <a:schemeClr val="accent1"/>
                </a:solidFill>
                <a:latin typeface="a가을소풍B" panose="02020600000000000000" pitchFamily="18" charset="-127"/>
                <a:ea typeface="a가을소풍B" panose="02020600000000000000" pitchFamily="18" charset="-127"/>
              </a:rPr>
            </a:br>
            <a:r>
              <a:rPr lang="ko-KR" altLang="en-US" sz="6000" dirty="0" smtClean="0">
                <a:solidFill>
                  <a:schemeClr val="accent1"/>
                </a:solidFill>
                <a:latin typeface="a가을소풍B" panose="02020600000000000000" pitchFamily="18" charset="-127"/>
                <a:ea typeface="a가을소풍B" panose="02020600000000000000" pitchFamily="18" charset="-127"/>
              </a:rPr>
              <a:t>위한 대안</a:t>
            </a:r>
            <a:endParaRPr lang="ko-KR" altLang="en-US" sz="6000" dirty="0">
              <a:solidFill>
                <a:schemeClr val="accent1"/>
              </a:solidFill>
              <a:latin typeface="a가을소풍B" panose="02020600000000000000" pitchFamily="18" charset="-127"/>
              <a:ea typeface="a가을소풍B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8430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251520" y="980728"/>
            <a:ext cx="8517632" cy="5098578"/>
          </a:xfrm>
        </p:spPr>
        <p:txBody>
          <a:bodyPr>
            <a:noAutofit/>
          </a:bodyPr>
          <a:lstStyle/>
          <a:p>
            <a:r>
              <a:rPr lang="en-US" altLang="ko-KR" sz="5000" dirty="0" smtClean="0">
                <a:latin typeface="a각헤드B" panose="02020600000000000000" pitchFamily="18" charset="-127"/>
                <a:ea typeface="a각헤드B" panose="02020600000000000000" pitchFamily="18" charset="-127"/>
              </a:rPr>
              <a:t>1. </a:t>
            </a:r>
            <a:r>
              <a:rPr lang="ko-KR" altLang="en-US" sz="5000" dirty="0" smtClean="0">
                <a:latin typeface="a각헤드B" panose="02020600000000000000" pitchFamily="18" charset="-127"/>
                <a:ea typeface="a각헤드B" panose="02020600000000000000" pitchFamily="18" charset="-127"/>
              </a:rPr>
              <a:t>법제도적 쟁점</a:t>
            </a:r>
            <a:r>
              <a:rPr lang="en-US" altLang="ko-KR" sz="7000" dirty="0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  <a:t/>
            </a:r>
            <a:br>
              <a:rPr lang="en-US" altLang="ko-KR" sz="7000" dirty="0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</a:br>
            <a:r>
              <a:rPr lang="ko-KR" altLang="en-US" sz="7000" dirty="0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  <a:t>인간의 존엄이냐</a:t>
            </a:r>
            <a:r>
              <a:rPr lang="en-US" altLang="ko-KR" sz="7000" dirty="0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  <a:t/>
            </a:r>
            <a:br>
              <a:rPr lang="en-US" altLang="ko-KR" sz="7000" dirty="0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</a:br>
            <a:r>
              <a:rPr lang="ko-KR" altLang="en-US" sz="7000" dirty="0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  <a:t>기업의 인사권이냐</a:t>
            </a:r>
            <a:endParaRPr lang="ko-KR" altLang="en-US" sz="9600" dirty="0">
              <a:solidFill>
                <a:schemeClr val="accent1"/>
              </a:solidFill>
              <a:latin typeface="a각헤드B" panose="02020600000000000000" pitchFamily="18" charset="-127"/>
              <a:ea typeface="a각헤드B" panose="02020600000000000000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476672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a가을소풍B" panose="02020600000000000000" pitchFamily="18" charset="-127"/>
                <a:ea typeface="a가을소풍B" panose="02020600000000000000" pitchFamily="18" charset="-127"/>
              </a:rPr>
              <a:t>4</a:t>
            </a:r>
            <a:r>
              <a:rPr lang="en-US" altLang="ko-KR" dirty="0" smtClean="0">
                <a:latin typeface="a가을소풍B" panose="02020600000000000000" pitchFamily="18" charset="-127"/>
                <a:ea typeface="a가을소풍B" panose="02020600000000000000" pitchFamily="18" charset="-127"/>
              </a:rPr>
              <a:t>. </a:t>
            </a:r>
            <a:r>
              <a:rPr lang="ko-KR" altLang="en-US" dirty="0" smtClean="0">
                <a:latin typeface="a가을소풍B" panose="02020600000000000000" pitchFamily="18" charset="-127"/>
                <a:ea typeface="a가을소풍B" panose="02020600000000000000" pitchFamily="18" charset="-127"/>
              </a:rPr>
              <a:t>버스 운송 업종에서 차별을 방지하기 위한 대안</a:t>
            </a:r>
            <a:endParaRPr lang="ko-KR" altLang="en-US" dirty="0">
              <a:latin typeface="a가을소풍B" panose="02020600000000000000" pitchFamily="18" charset="-127"/>
              <a:ea typeface="a가을소풍B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2674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251520" y="980728"/>
            <a:ext cx="8517632" cy="5098578"/>
          </a:xfrm>
        </p:spPr>
        <p:txBody>
          <a:bodyPr>
            <a:noAutofit/>
          </a:bodyPr>
          <a:lstStyle/>
          <a:p>
            <a:r>
              <a:rPr lang="en-US" altLang="ko-KR" sz="4000" dirty="0" smtClean="0">
                <a:latin typeface="a각헤드B" panose="02020600000000000000" pitchFamily="18" charset="-127"/>
                <a:ea typeface="a각헤드B" panose="02020600000000000000" pitchFamily="18" charset="-127"/>
              </a:rPr>
              <a:t>2</a:t>
            </a:r>
            <a:r>
              <a:rPr lang="en-US" altLang="ko-KR" sz="4000" dirty="0">
                <a:latin typeface="a각헤드B" panose="02020600000000000000" pitchFamily="18" charset="-127"/>
                <a:ea typeface="a각헤드B" panose="02020600000000000000" pitchFamily="18" charset="-127"/>
              </a:rPr>
              <a:t>)</a:t>
            </a:r>
            <a:r>
              <a:rPr lang="en-US" altLang="ko-KR" sz="4000" dirty="0" smtClean="0">
                <a:latin typeface="a각헤드B" panose="02020600000000000000" pitchFamily="18" charset="-127"/>
                <a:ea typeface="a각헤드B" panose="02020600000000000000" pitchFamily="18" charset="-127"/>
              </a:rPr>
              <a:t> </a:t>
            </a:r>
            <a:r>
              <a:rPr lang="ko-KR" altLang="en-US" sz="4000" dirty="0" smtClean="0">
                <a:latin typeface="a각헤드B" panose="02020600000000000000" pitchFamily="18" charset="-127"/>
                <a:ea typeface="a각헤드B" panose="02020600000000000000" pitchFamily="18" charset="-127"/>
              </a:rPr>
              <a:t>전주시의 전향적 행정 필요</a:t>
            </a:r>
            <a:r>
              <a:rPr lang="en-US" altLang="ko-KR" sz="5000" dirty="0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  <a:t/>
            </a:r>
            <a:br>
              <a:rPr lang="en-US" altLang="ko-KR" sz="5000" dirty="0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</a:br>
            <a:r>
              <a:rPr lang="ko-KR" altLang="en-US" sz="5000" dirty="0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  <a:t>노조차별 용인하지 않는다는 </a:t>
            </a:r>
            <a:r>
              <a:rPr lang="en-US" altLang="ko-KR" sz="5000" dirty="0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  <a:t/>
            </a:r>
            <a:br>
              <a:rPr lang="en-US" altLang="ko-KR" sz="5000" dirty="0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</a:br>
            <a:r>
              <a:rPr lang="ko-KR" altLang="en-US" sz="5000" dirty="0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  <a:t>시정방향 확립해야</a:t>
            </a:r>
            <a:endParaRPr lang="ko-KR" altLang="en-US" sz="5000" dirty="0">
              <a:solidFill>
                <a:schemeClr val="accent1"/>
              </a:solidFill>
              <a:latin typeface="a각헤드B" panose="02020600000000000000" pitchFamily="18" charset="-127"/>
              <a:ea typeface="a각헤드B" panose="02020600000000000000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476672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a가을소풍B" panose="02020600000000000000" pitchFamily="18" charset="-127"/>
                <a:ea typeface="a가을소풍B" panose="02020600000000000000" pitchFamily="18" charset="-127"/>
              </a:rPr>
              <a:t>4</a:t>
            </a:r>
            <a:r>
              <a:rPr lang="en-US" altLang="ko-KR" dirty="0" smtClean="0">
                <a:latin typeface="a가을소풍B" panose="02020600000000000000" pitchFamily="18" charset="-127"/>
                <a:ea typeface="a가을소풍B" panose="02020600000000000000" pitchFamily="18" charset="-127"/>
              </a:rPr>
              <a:t>. </a:t>
            </a:r>
            <a:r>
              <a:rPr lang="ko-KR" altLang="en-US" dirty="0" smtClean="0">
                <a:latin typeface="a가을소풍B" panose="02020600000000000000" pitchFamily="18" charset="-127"/>
                <a:ea typeface="a가을소풍B" panose="02020600000000000000" pitchFamily="18" charset="-127"/>
              </a:rPr>
              <a:t>버스 운송 업종에서 차별을 방지하기 위한 대안</a:t>
            </a:r>
            <a:endParaRPr lang="ko-KR" altLang="en-US" dirty="0">
              <a:latin typeface="a가을소풍B" panose="02020600000000000000" pitchFamily="18" charset="-127"/>
              <a:ea typeface="a가을소풍B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9556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251520" y="980728"/>
            <a:ext cx="8517632" cy="5098578"/>
          </a:xfrm>
        </p:spPr>
        <p:txBody>
          <a:bodyPr>
            <a:noAutofit/>
          </a:bodyPr>
          <a:lstStyle/>
          <a:p>
            <a:r>
              <a:rPr lang="en-US" altLang="ko-KR" sz="4000" dirty="0">
                <a:latin typeface="a각헤드B" panose="02020600000000000000" pitchFamily="18" charset="-127"/>
                <a:ea typeface="a각헤드B" panose="02020600000000000000" pitchFamily="18" charset="-127"/>
              </a:rPr>
              <a:t>3</a:t>
            </a:r>
            <a:r>
              <a:rPr lang="en-US" altLang="ko-KR" sz="4000" dirty="0" smtClean="0">
                <a:latin typeface="a각헤드B" panose="02020600000000000000" pitchFamily="18" charset="-127"/>
                <a:ea typeface="a각헤드B" panose="02020600000000000000" pitchFamily="18" charset="-127"/>
              </a:rPr>
              <a:t>) </a:t>
            </a:r>
            <a:r>
              <a:rPr lang="ko-KR" altLang="en-US" sz="4000" dirty="0" err="1" smtClean="0">
                <a:latin typeface="a각헤드B" panose="02020600000000000000" pitchFamily="18" charset="-127"/>
                <a:ea typeface="a각헤드B" panose="02020600000000000000" pitchFamily="18" charset="-127"/>
              </a:rPr>
              <a:t>일터괴롭힘에</a:t>
            </a:r>
            <a:r>
              <a:rPr lang="ko-KR" altLang="en-US" sz="4000" dirty="0" smtClean="0">
                <a:latin typeface="a각헤드B" panose="02020600000000000000" pitchFamily="18" charset="-127"/>
                <a:ea typeface="a각헤드B" panose="02020600000000000000" pitchFamily="18" charset="-127"/>
              </a:rPr>
              <a:t> 대한 사회적 인식개선</a:t>
            </a:r>
            <a:r>
              <a:rPr lang="en-US" altLang="ko-KR" sz="4000" dirty="0" smtClean="0">
                <a:latin typeface="a각헤드B" panose="02020600000000000000" pitchFamily="18" charset="-127"/>
                <a:ea typeface="a각헤드B" panose="02020600000000000000" pitchFamily="18" charset="-127"/>
              </a:rPr>
              <a:t/>
            </a:r>
            <a:br>
              <a:rPr lang="en-US" altLang="ko-KR" sz="4000" dirty="0" smtClean="0">
                <a:latin typeface="a각헤드B" panose="02020600000000000000" pitchFamily="18" charset="-127"/>
                <a:ea typeface="a각헤드B" panose="02020600000000000000" pitchFamily="18" charset="-127"/>
              </a:rPr>
            </a:br>
            <a:r>
              <a:rPr lang="en-US" altLang="ko-KR" sz="4000" dirty="0" smtClean="0">
                <a:latin typeface="a각헤드B" panose="02020600000000000000" pitchFamily="18" charset="-127"/>
                <a:ea typeface="a각헤드B" panose="02020600000000000000" pitchFamily="18" charset="-127"/>
              </a:rPr>
              <a:t/>
            </a:r>
            <a:br>
              <a:rPr lang="en-US" altLang="ko-KR" sz="4000" dirty="0" smtClean="0">
                <a:latin typeface="a각헤드B" panose="02020600000000000000" pitchFamily="18" charset="-127"/>
                <a:ea typeface="a각헤드B" panose="02020600000000000000" pitchFamily="18" charset="-127"/>
              </a:rPr>
            </a:br>
            <a:r>
              <a:rPr lang="ko-KR" altLang="en-US" sz="3000" dirty="0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  <a:t>법제도 </a:t>
            </a:r>
            <a:r>
              <a:rPr lang="ko-KR" altLang="en-US" sz="3000" dirty="0" err="1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  <a:t>개선ㆍ행정력</a:t>
            </a:r>
            <a:r>
              <a:rPr lang="ko-KR" altLang="en-US" sz="3000" dirty="0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  <a:t> </a:t>
            </a:r>
            <a:r>
              <a:rPr lang="ko-KR" altLang="en-US" sz="3000" dirty="0" err="1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  <a:t>강화ㆍ처벌</a:t>
            </a:r>
            <a:r>
              <a:rPr lang="en-US" altLang="ko-KR" sz="3000" dirty="0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  <a:t/>
            </a:r>
            <a:br>
              <a:rPr lang="en-US" altLang="ko-KR" sz="3000" dirty="0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</a:br>
            <a:r>
              <a:rPr lang="en-US" altLang="ko-KR" sz="3000" dirty="0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  <a:t>… </a:t>
            </a:r>
            <a:r>
              <a:rPr lang="en-US" altLang="ko-KR" sz="6000" dirty="0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  <a:t/>
            </a:r>
            <a:br>
              <a:rPr lang="en-US" altLang="ko-KR" sz="6000" dirty="0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</a:br>
            <a:r>
              <a:rPr lang="ko-KR" altLang="en-US" sz="6000" dirty="0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  <a:t>괴롭힘이 한 인간에게</a:t>
            </a:r>
            <a:r>
              <a:rPr lang="en-US" altLang="ko-KR" sz="6000" dirty="0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  <a:t/>
            </a:r>
            <a:br>
              <a:rPr lang="en-US" altLang="ko-KR" sz="6000" dirty="0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</a:br>
            <a:r>
              <a:rPr lang="ko-KR" altLang="en-US" sz="6000" dirty="0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  <a:t>어떤 영향을 미칠까</a:t>
            </a:r>
            <a:r>
              <a:rPr lang="en-US" altLang="ko-KR" sz="6000" dirty="0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  <a:t>?</a:t>
            </a:r>
            <a:endParaRPr lang="ko-KR" altLang="en-US" sz="6000" dirty="0">
              <a:solidFill>
                <a:schemeClr val="accent1"/>
              </a:solidFill>
              <a:latin typeface="a각헤드B" panose="02020600000000000000" pitchFamily="18" charset="-127"/>
              <a:ea typeface="a각헤드B" panose="02020600000000000000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476672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a가을소풍B" panose="02020600000000000000" pitchFamily="18" charset="-127"/>
                <a:ea typeface="a가을소풍B" panose="02020600000000000000" pitchFamily="18" charset="-127"/>
              </a:rPr>
              <a:t>4</a:t>
            </a:r>
            <a:r>
              <a:rPr lang="en-US" altLang="ko-KR" dirty="0" smtClean="0">
                <a:latin typeface="a가을소풍B" panose="02020600000000000000" pitchFamily="18" charset="-127"/>
                <a:ea typeface="a가을소풍B" panose="02020600000000000000" pitchFamily="18" charset="-127"/>
              </a:rPr>
              <a:t>. </a:t>
            </a:r>
            <a:r>
              <a:rPr lang="ko-KR" altLang="en-US" dirty="0" smtClean="0">
                <a:latin typeface="a가을소풍B" panose="02020600000000000000" pitchFamily="18" charset="-127"/>
                <a:ea typeface="a가을소풍B" panose="02020600000000000000" pitchFamily="18" charset="-127"/>
              </a:rPr>
              <a:t>버스 운송 업종에서 차별을 방지하기 위한 대안</a:t>
            </a:r>
            <a:endParaRPr lang="ko-KR" altLang="en-US" dirty="0">
              <a:latin typeface="a가을소풍B" panose="02020600000000000000" pitchFamily="18" charset="-127"/>
              <a:ea typeface="a가을소풍B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3903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323528" y="980728"/>
            <a:ext cx="8640960" cy="5098578"/>
          </a:xfrm>
        </p:spPr>
        <p:txBody>
          <a:bodyPr>
            <a:noAutofit/>
          </a:bodyPr>
          <a:lstStyle/>
          <a:p>
            <a:r>
              <a:rPr lang="ko-KR" altLang="en-US" sz="5000" dirty="0" smtClean="0">
                <a:latin typeface="a가을소풍B" panose="02020600000000000000" pitchFamily="18" charset="-127"/>
                <a:ea typeface="a가을소풍B" panose="02020600000000000000" pitchFamily="18" charset="-127"/>
              </a:rPr>
              <a:t>호남고속 민주노총</a:t>
            </a:r>
            <a:r>
              <a:rPr lang="en-US" altLang="ko-KR" sz="5000" dirty="0" smtClean="0">
                <a:latin typeface="a가을소풍B" panose="02020600000000000000" pitchFamily="18" charset="-127"/>
                <a:ea typeface="a가을소풍B" panose="02020600000000000000" pitchFamily="18" charset="-127"/>
              </a:rPr>
              <a:t/>
            </a:r>
            <a:br>
              <a:rPr lang="en-US" altLang="ko-KR" sz="5000" dirty="0" smtClean="0">
                <a:latin typeface="a가을소풍B" panose="02020600000000000000" pitchFamily="18" charset="-127"/>
                <a:ea typeface="a가을소풍B" panose="02020600000000000000" pitchFamily="18" charset="-127"/>
              </a:rPr>
            </a:br>
            <a:r>
              <a:rPr lang="ko-KR" altLang="en-US" sz="5000" dirty="0" smtClean="0">
                <a:latin typeface="a가을소풍B" panose="02020600000000000000" pitchFamily="18" charset="-127"/>
                <a:ea typeface="a가을소풍B" panose="02020600000000000000" pitchFamily="18" charset="-127"/>
              </a:rPr>
              <a:t>조합원 차별 실태 및</a:t>
            </a:r>
            <a:r>
              <a:rPr lang="en-US" altLang="ko-KR" sz="5000" dirty="0" smtClean="0">
                <a:latin typeface="a가을소풍B" panose="02020600000000000000" pitchFamily="18" charset="-127"/>
                <a:ea typeface="a가을소풍B" panose="02020600000000000000" pitchFamily="18" charset="-127"/>
              </a:rPr>
              <a:t/>
            </a:r>
            <a:br>
              <a:rPr lang="en-US" altLang="ko-KR" sz="5000" dirty="0" smtClean="0">
                <a:latin typeface="a가을소풍B" panose="02020600000000000000" pitchFamily="18" charset="-127"/>
                <a:ea typeface="a가을소풍B" panose="02020600000000000000" pitchFamily="18" charset="-127"/>
              </a:rPr>
            </a:br>
            <a:r>
              <a:rPr lang="ko-KR" altLang="en-US" sz="5000" dirty="0" smtClean="0">
                <a:latin typeface="a가을소풍B" panose="02020600000000000000" pitchFamily="18" charset="-127"/>
                <a:ea typeface="a가을소풍B" panose="02020600000000000000" pitchFamily="18" charset="-127"/>
              </a:rPr>
              <a:t>괴롭힘 현황</a:t>
            </a:r>
            <a:endParaRPr lang="ko-KR" altLang="en-US" sz="5000" dirty="0">
              <a:solidFill>
                <a:schemeClr val="accent1"/>
              </a:solidFill>
              <a:latin typeface="a가을소풍B" panose="02020600000000000000" pitchFamily="18" charset="-127"/>
              <a:ea typeface="a가을소풍B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2731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323528" y="980728"/>
            <a:ext cx="8640960" cy="5098578"/>
          </a:xfrm>
        </p:spPr>
        <p:txBody>
          <a:bodyPr>
            <a:noAutofit/>
          </a:bodyPr>
          <a:lstStyle/>
          <a:p>
            <a:r>
              <a:rPr lang="ko-KR" altLang="en-US" sz="6800" dirty="0" smtClean="0">
                <a:latin typeface="a각헤드B" panose="02020600000000000000" pitchFamily="18" charset="-127"/>
                <a:ea typeface="a각헤드B" panose="02020600000000000000" pitchFamily="18" charset="-127"/>
              </a:rPr>
              <a:t>민주노총 조합원들은</a:t>
            </a:r>
            <a:r>
              <a:rPr lang="en-US" altLang="ko-KR" sz="6800" dirty="0" smtClean="0">
                <a:latin typeface="a각헤드B" panose="02020600000000000000" pitchFamily="18" charset="-127"/>
                <a:ea typeface="a각헤드B" panose="02020600000000000000" pitchFamily="18" charset="-127"/>
              </a:rPr>
              <a:t/>
            </a:r>
            <a:br>
              <a:rPr lang="en-US" altLang="ko-KR" sz="6800" dirty="0" smtClean="0">
                <a:latin typeface="a각헤드B" panose="02020600000000000000" pitchFamily="18" charset="-127"/>
                <a:ea typeface="a각헤드B" panose="02020600000000000000" pitchFamily="18" charset="-127"/>
              </a:rPr>
            </a:br>
            <a:r>
              <a:rPr lang="ko-KR" altLang="en-US" sz="6800" dirty="0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  <a:t>더 적게 받는다</a:t>
            </a:r>
            <a:r>
              <a:rPr lang="en-US" altLang="ko-KR" sz="6800" dirty="0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  <a:t>.</a:t>
            </a:r>
            <a:endParaRPr lang="ko-KR" altLang="en-US" sz="6800" dirty="0">
              <a:solidFill>
                <a:schemeClr val="accent1"/>
              </a:solidFill>
              <a:latin typeface="a각헤드B" panose="02020600000000000000" pitchFamily="18" charset="-127"/>
              <a:ea typeface="a각헤드B" panose="02020600000000000000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476672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a가을소풍B" panose="02020600000000000000" pitchFamily="18" charset="-127"/>
                <a:ea typeface="a가을소풍B" panose="02020600000000000000" pitchFamily="18" charset="-127"/>
              </a:rPr>
              <a:t>1. </a:t>
            </a:r>
            <a:r>
              <a:rPr lang="ko-KR" altLang="en-US" dirty="0" smtClean="0">
                <a:latin typeface="a가을소풍B" panose="02020600000000000000" pitchFamily="18" charset="-127"/>
                <a:ea typeface="a가을소풍B" panose="02020600000000000000" pitchFamily="18" charset="-127"/>
              </a:rPr>
              <a:t>호남고속 민주노총 조합원 차별 실태 및 괴롭힘 현황</a:t>
            </a:r>
            <a:endParaRPr lang="ko-KR" altLang="en-US" dirty="0">
              <a:latin typeface="a가을소풍B" panose="02020600000000000000" pitchFamily="18" charset="-127"/>
              <a:ea typeface="a가을소풍B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724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251520" y="980728"/>
            <a:ext cx="8517632" cy="5098578"/>
          </a:xfrm>
        </p:spPr>
        <p:txBody>
          <a:bodyPr>
            <a:noAutofit/>
          </a:bodyPr>
          <a:lstStyle/>
          <a:p>
            <a:r>
              <a:rPr lang="ko-KR" altLang="en-US" sz="7200" dirty="0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  <a:t>힘든 노선에 배치된다</a:t>
            </a:r>
            <a:endParaRPr lang="ko-KR" altLang="en-US" sz="7200" dirty="0">
              <a:solidFill>
                <a:schemeClr val="accent1"/>
              </a:solidFill>
              <a:latin typeface="a각헤드B" panose="02020600000000000000" pitchFamily="18" charset="-127"/>
              <a:ea typeface="a각헤드B" panose="02020600000000000000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476672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a가을소풍B" panose="02020600000000000000" pitchFamily="18" charset="-127"/>
                <a:ea typeface="a가을소풍B" panose="02020600000000000000" pitchFamily="18" charset="-127"/>
              </a:rPr>
              <a:t>1. </a:t>
            </a:r>
            <a:r>
              <a:rPr lang="ko-KR" altLang="en-US" dirty="0" smtClean="0">
                <a:latin typeface="a가을소풍B" panose="02020600000000000000" pitchFamily="18" charset="-127"/>
                <a:ea typeface="a가을소풍B" panose="02020600000000000000" pitchFamily="18" charset="-127"/>
              </a:rPr>
              <a:t>호남고속 민주노총 조합원 차별 실태 및 괴롭힘 현황</a:t>
            </a:r>
            <a:endParaRPr lang="ko-KR" altLang="en-US" dirty="0">
              <a:latin typeface="a가을소풍B" panose="02020600000000000000" pitchFamily="18" charset="-127"/>
              <a:ea typeface="a가을소풍B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8564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251520" y="980728"/>
            <a:ext cx="8517632" cy="5098578"/>
          </a:xfrm>
        </p:spPr>
        <p:txBody>
          <a:bodyPr>
            <a:noAutofit/>
          </a:bodyPr>
          <a:lstStyle/>
          <a:p>
            <a:r>
              <a:rPr lang="ko-KR" altLang="en-US" sz="7200" dirty="0" err="1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  <a:t>저상차량을</a:t>
            </a:r>
            <a:r>
              <a:rPr lang="ko-KR" altLang="en-US" sz="7200" dirty="0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  <a:t> </a:t>
            </a:r>
            <a:r>
              <a:rPr lang="en-US" altLang="ko-KR" sz="7200" dirty="0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  <a:t/>
            </a:r>
            <a:br>
              <a:rPr lang="en-US" altLang="ko-KR" sz="7200" dirty="0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</a:br>
            <a:r>
              <a:rPr lang="ko-KR" altLang="en-US" sz="7200" dirty="0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  <a:t>배정받지 못한다</a:t>
            </a:r>
            <a:endParaRPr lang="ko-KR" altLang="en-US" sz="7200" dirty="0">
              <a:solidFill>
                <a:schemeClr val="accent1"/>
              </a:solidFill>
              <a:latin typeface="a각헤드B" panose="02020600000000000000" pitchFamily="18" charset="-127"/>
              <a:ea typeface="a각헤드B" panose="02020600000000000000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476672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a가을소풍B" panose="02020600000000000000" pitchFamily="18" charset="-127"/>
                <a:ea typeface="a가을소풍B" panose="02020600000000000000" pitchFamily="18" charset="-127"/>
              </a:rPr>
              <a:t>1. </a:t>
            </a:r>
            <a:r>
              <a:rPr lang="ko-KR" altLang="en-US" dirty="0" smtClean="0">
                <a:latin typeface="a가을소풍B" panose="02020600000000000000" pitchFamily="18" charset="-127"/>
                <a:ea typeface="a가을소풍B" panose="02020600000000000000" pitchFamily="18" charset="-127"/>
              </a:rPr>
              <a:t>호남고속 민주노총 조합원 차별 실태 및 괴롭힘 현황</a:t>
            </a:r>
            <a:endParaRPr lang="ko-KR" altLang="en-US" dirty="0">
              <a:latin typeface="a가을소풍B" panose="02020600000000000000" pitchFamily="18" charset="-127"/>
              <a:ea typeface="a가을소풍B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0509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251520" y="980728"/>
            <a:ext cx="8517632" cy="5098578"/>
          </a:xfrm>
        </p:spPr>
        <p:txBody>
          <a:bodyPr>
            <a:noAutofit/>
          </a:bodyPr>
          <a:lstStyle/>
          <a:p>
            <a:r>
              <a:rPr lang="ko-KR" altLang="en-US" sz="7200" dirty="0" smtClean="0">
                <a:latin typeface="a각헤드B" panose="02020600000000000000" pitchFamily="18" charset="-127"/>
                <a:ea typeface="a각헤드B" panose="02020600000000000000" pitchFamily="18" charset="-127"/>
              </a:rPr>
              <a:t>근속이 </a:t>
            </a:r>
            <a:r>
              <a:rPr lang="ko-KR" altLang="en-US" sz="7200" dirty="0" err="1" smtClean="0">
                <a:latin typeface="a각헤드B" panose="02020600000000000000" pitchFamily="18" charset="-127"/>
                <a:ea typeface="a각헤드B" panose="02020600000000000000" pitchFamily="18" charset="-127"/>
              </a:rPr>
              <a:t>오래되도</a:t>
            </a:r>
            <a:r>
              <a:rPr lang="en-US" altLang="ko-KR" sz="7200" dirty="0" smtClean="0">
                <a:latin typeface="a각헤드B" panose="02020600000000000000" pitchFamily="18" charset="-127"/>
                <a:ea typeface="a각헤드B" panose="02020600000000000000" pitchFamily="18" charset="-127"/>
              </a:rPr>
              <a:t/>
            </a:r>
            <a:br>
              <a:rPr lang="en-US" altLang="ko-KR" sz="7200" dirty="0" smtClean="0">
                <a:latin typeface="a각헤드B" panose="02020600000000000000" pitchFamily="18" charset="-127"/>
                <a:ea typeface="a각헤드B" panose="02020600000000000000" pitchFamily="18" charset="-127"/>
              </a:rPr>
            </a:br>
            <a:r>
              <a:rPr lang="ko-KR" altLang="en-US" sz="7200" dirty="0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  <a:t>예비기사를 뛴다</a:t>
            </a:r>
            <a:endParaRPr lang="ko-KR" altLang="en-US" sz="7200" dirty="0">
              <a:solidFill>
                <a:schemeClr val="accent1"/>
              </a:solidFill>
              <a:latin typeface="a각헤드B" panose="02020600000000000000" pitchFamily="18" charset="-127"/>
              <a:ea typeface="a각헤드B" panose="02020600000000000000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476672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a가을소풍B" panose="02020600000000000000" pitchFamily="18" charset="-127"/>
                <a:ea typeface="a가을소풍B" panose="02020600000000000000" pitchFamily="18" charset="-127"/>
              </a:rPr>
              <a:t>1. </a:t>
            </a:r>
            <a:r>
              <a:rPr lang="ko-KR" altLang="en-US" dirty="0" smtClean="0">
                <a:latin typeface="a가을소풍B" panose="02020600000000000000" pitchFamily="18" charset="-127"/>
                <a:ea typeface="a가을소풍B" panose="02020600000000000000" pitchFamily="18" charset="-127"/>
              </a:rPr>
              <a:t>호남고속 민주노총 조합원 차별 실태 및 괴롭힘 현황</a:t>
            </a:r>
            <a:endParaRPr lang="ko-KR" altLang="en-US" dirty="0">
              <a:latin typeface="a가을소풍B" panose="02020600000000000000" pitchFamily="18" charset="-127"/>
              <a:ea typeface="a가을소풍B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7666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251520" y="980728"/>
            <a:ext cx="8517632" cy="5098578"/>
          </a:xfrm>
        </p:spPr>
        <p:txBody>
          <a:bodyPr>
            <a:noAutofit/>
          </a:bodyPr>
          <a:lstStyle/>
          <a:p>
            <a:r>
              <a:rPr lang="ko-KR" altLang="en-US" sz="7200" dirty="0" smtClean="0">
                <a:latin typeface="a각헤드B" panose="02020600000000000000" pitchFamily="18" charset="-127"/>
                <a:ea typeface="a각헤드B" panose="02020600000000000000" pitchFamily="18" charset="-127"/>
              </a:rPr>
              <a:t>합리적이지 않은</a:t>
            </a:r>
            <a:r>
              <a:rPr lang="en-US" altLang="ko-KR" sz="7200" dirty="0" smtClean="0">
                <a:latin typeface="a각헤드B" panose="02020600000000000000" pitchFamily="18" charset="-127"/>
                <a:ea typeface="a각헤드B" panose="02020600000000000000" pitchFamily="18" charset="-127"/>
              </a:rPr>
              <a:t/>
            </a:r>
            <a:br>
              <a:rPr lang="en-US" altLang="ko-KR" sz="7200" dirty="0" smtClean="0">
                <a:latin typeface="a각헤드B" panose="02020600000000000000" pitchFamily="18" charset="-127"/>
                <a:ea typeface="a각헤드B" panose="02020600000000000000" pitchFamily="18" charset="-127"/>
              </a:rPr>
            </a:br>
            <a:r>
              <a:rPr lang="ko-KR" altLang="en-US" sz="7200" dirty="0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  <a:t>징계로 </a:t>
            </a:r>
            <a:r>
              <a:rPr lang="ko-KR" altLang="en-US" sz="7200" dirty="0" err="1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  <a:t>고통받는다</a:t>
            </a:r>
            <a:endParaRPr lang="ko-KR" altLang="en-US" sz="7200" dirty="0">
              <a:solidFill>
                <a:schemeClr val="accent1"/>
              </a:solidFill>
              <a:latin typeface="a각헤드B" panose="02020600000000000000" pitchFamily="18" charset="-127"/>
              <a:ea typeface="a각헤드B" panose="02020600000000000000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476672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a가을소풍B" panose="02020600000000000000" pitchFamily="18" charset="-127"/>
                <a:ea typeface="a가을소풍B" panose="02020600000000000000" pitchFamily="18" charset="-127"/>
              </a:rPr>
              <a:t>1. </a:t>
            </a:r>
            <a:r>
              <a:rPr lang="ko-KR" altLang="en-US" dirty="0" smtClean="0">
                <a:latin typeface="a가을소풍B" panose="02020600000000000000" pitchFamily="18" charset="-127"/>
                <a:ea typeface="a가을소풍B" panose="02020600000000000000" pitchFamily="18" charset="-127"/>
              </a:rPr>
              <a:t>호남고속 민주노총 조합원 차별 실태 및 괴롭힘 현황</a:t>
            </a:r>
            <a:endParaRPr lang="ko-KR" altLang="en-US" dirty="0">
              <a:latin typeface="a가을소풍B" panose="02020600000000000000" pitchFamily="18" charset="-127"/>
              <a:ea typeface="a가을소풍B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0431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251520" y="980728"/>
            <a:ext cx="8517632" cy="5098578"/>
          </a:xfrm>
        </p:spPr>
        <p:txBody>
          <a:bodyPr>
            <a:noAutofit/>
          </a:bodyPr>
          <a:lstStyle/>
          <a:p>
            <a:r>
              <a:rPr lang="en-US" altLang="ko-KR" sz="4000" dirty="0" smtClean="0">
                <a:latin typeface="a가을소풍B" panose="02020600000000000000" pitchFamily="18" charset="-127"/>
                <a:ea typeface="a가을소풍B" panose="02020600000000000000" pitchFamily="18" charset="-127"/>
              </a:rPr>
              <a:t>2. </a:t>
            </a:r>
            <a:r>
              <a:rPr lang="ko-KR" altLang="en-US" sz="4000" dirty="0" smtClean="0">
                <a:latin typeface="a가을소풍B" panose="02020600000000000000" pitchFamily="18" charset="-127"/>
                <a:ea typeface="a가을소풍B" panose="02020600000000000000" pitchFamily="18" charset="-127"/>
              </a:rPr>
              <a:t>노동조합 가입을 이유로 행해진 차별에 대한 법적 쟁점</a:t>
            </a:r>
            <a:r>
              <a:rPr lang="en-US" altLang="ko-KR" sz="4000" dirty="0" smtClean="0">
                <a:latin typeface="a가을소풍B" panose="02020600000000000000" pitchFamily="18" charset="-127"/>
                <a:ea typeface="a가을소풍B" panose="02020600000000000000" pitchFamily="18" charset="-127"/>
              </a:rPr>
              <a:t/>
            </a:r>
            <a:br>
              <a:rPr lang="en-US" altLang="ko-KR" sz="4000" dirty="0" smtClean="0">
                <a:latin typeface="a가을소풍B" panose="02020600000000000000" pitchFamily="18" charset="-127"/>
                <a:ea typeface="a가을소풍B" panose="02020600000000000000" pitchFamily="18" charset="-127"/>
              </a:rPr>
            </a:br>
            <a:r>
              <a:rPr lang="en-US" altLang="ko-KR" sz="4000" dirty="0">
                <a:latin typeface="a가을소풍B" panose="02020600000000000000" pitchFamily="18" charset="-127"/>
                <a:ea typeface="a가을소풍B" panose="02020600000000000000" pitchFamily="18" charset="-127"/>
              </a:rPr>
              <a:t/>
            </a:r>
            <a:br>
              <a:rPr lang="en-US" altLang="ko-KR" sz="4000" dirty="0">
                <a:latin typeface="a가을소풍B" panose="02020600000000000000" pitchFamily="18" charset="-127"/>
                <a:ea typeface="a가을소풍B" panose="02020600000000000000" pitchFamily="18" charset="-127"/>
              </a:rPr>
            </a:br>
            <a:r>
              <a:rPr lang="en-US" altLang="ko-KR" sz="4000" dirty="0" smtClean="0">
                <a:solidFill>
                  <a:schemeClr val="accent1"/>
                </a:solidFill>
                <a:latin typeface="a가을소풍B" panose="02020600000000000000" pitchFamily="18" charset="-127"/>
                <a:ea typeface="a가을소풍B" panose="02020600000000000000" pitchFamily="18" charset="-127"/>
              </a:rPr>
              <a:t>3. </a:t>
            </a:r>
            <a:r>
              <a:rPr lang="ko-KR" altLang="en-US" sz="4000" dirty="0" smtClean="0">
                <a:solidFill>
                  <a:schemeClr val="accent1"/>
                </a:solidFill>
                <a:latin typeface="a가을소풍B" panose="02020600000000000000" pitchFamily="18" charset="-127"/>
                <a:ea typeface="a가을소풍B" panose="02020600000000000000" pitchFamily="18" charset="-127"/>
              </a:rPr>
              <a:t>노동조합의 대응과 </a:t>
            </a:r>
            <a:r>
              <a:rPr lang="en-US" altLang="ko-KR" sz="4000" dirty="0" smtClean="0">
                <a:solidFill>
                  <a:schemeClr val="accent1"/>
                </a:solidFill>
                <a:latin typeface="a가을소풍B" panose="02020600000000000000" pitchFamily="18" charset="-127"/>
                <a:ea typeface="a가을소풍B" panose="02020600000000000000" pitchFamily="18" charset="-127"/>
              </a:rPr>
              <a:t/>
            </a:r>
            <a:br>
              <a:rPr lang="en-US" altLang="ko-KR" sz="4000" dirty="0" smtClean="0">
                <a:solidFill>
                  <a:schemeClr val="accent1"/>
                </a:solidFill>
                <a:latin typeface="a가을소풍B" panose="02020600000000000000" pitchFamily="18" charset="-127"/>
                <a:ea typeface="a가을소풍B" panose="02020600000000000000" pitchFamily="18" charset="-127"/>
              </a:rPr>
            </a:br>
            <a:r>
              <a:rPr lang="ko-KR" altLang="en-US" sz="4000" dirty="0" smtClean="0">
                <a:solidFill>
                  <a:schemeClr val="accent1"/>
                </a:solidFill>
                <a:latin typeface="a가을소풍B" panose="02020600000000000000" pitchFamily="18" charset="-127"/>
                <a:ea typeface="a가을소풍B" panose="02020600000000000000" pitchFamily="18" charset="-127"/>
              </a:rPr>
              <a:t>관계 기관의 입장 </a:t>
            </a:r>
            <a:r>
              <a:rPr lang="ko-KR" altLang="en-US" sz="4000" dirty="0" smtClean="0">
                <a:latin typeface="a가을소풍B" panose="02020600000000000000" pitchFamily="18" charset="-127"/>
                <a:ea typeface="a가을소풍B" panose="02020600000000000000" pitchFamily="18" charset="-127"/>
              </a:rPr>
              <a:t/>
            </a:r>
            <a:br>
              <a:rPr lang="ko-KR" altLang="en-US" sz="4000" dirty="0" smtClean="0">
                <a:latin typeface="a가을소풍B" panose="02020600000000000000" pitchFamily="18" charset="-127"/>
                <a:ea typeface="a가을소풍B" panose="02020600000000000000" pitchFamily="18" charset="-127"/>
              </a:rPr>
            </a:br>
            <a:r>
              <a:rPr lang="en-US" altLang="ko-KR" sz="4000" dirty="0" smtClean="0">
                <a:latin typeface="a가을소풍B" panose="02020600000000000000" pitchFamily="18" charset="-127"/>
                <a:ea typeface="a가을소풍B" panose="02020600000000000000" pitchFamily="18" charset="-127"/>
              </a:rPr>
              <a:t> </a:t>
            </a:r>
            <a:endParaRPr lang="ko-KR" altLang="en-US" sz="4000" dirty="0">
              <a:latin typeface="a가을소풍B" panose="02020600000000000000" pitchFamily="18" charset="-127"/>
              <a:ea typeface="a가을소풍B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6931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251520" y="980728"/>
            <a:ext cx="8517632" cy="5098578"/>
          </a:xfrm>
        </p:spPr>
        <p:txBody>
          <a:bodyPr>
            <a:noAutofit/>
          </a:bodyPr>
          <a:lstStyle/>
          <a:p>
            <a:r>
              <a:rPr lang="ko-KR" altLang="en-US" sz="6000" dirty="0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  <a:t>헌법과 노동법이 </a:t>
            </a:r>
            <a:r>
              <a:rPr lang="en-US" altLang="ko-KR" sz="6000" dirty="0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  <a:t/>
            </a:r>
            <a:br>
              <a:rPr lang="en-US" altLang="ko-KR" sz="6000" dirty="0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</a:br>
            <a:r>
              <a:rPr lang="ko-KR" altLang="en-US" sz="6000" dirty="0" smtClean="0">
                <a:latin typeface="a각헤드B" panose="02020600000000000000" pitchFamily="18" charset="-127"/>
                <a:ea typeface="a각헤드B" panose="02020600000000000000" pitchFamily="18" charset="-127"/>
              </a:rPr>
              <a:t>보장한 노동권</a:t>
            </a:r>
            <a:r>
              <a:rPr lang="en-US" altLang="ko-KR" sz="7200" dirty="0" smtClean="0">
                <a:latin typeface="a각헤드B" panose="02020600000000000000" pitchFamily="18" charset="-127"/>
                <a:ea typeface="a각헤드B" panose="02020600000000000000" pitchFamily="18" charset="-127"/>
              </a:rPr>
              <a:t/>
            </a:r>
            <a:br>
              <a:rPr lang="en-US" altLang="ko-KR" sz="7200" dirty="0" smtClean="0">
                <a:latin typeface="a각헤드B" panose="02020600000000000000" pitchFamily="18" charset="-127"/>
                <a:ea typeface="a각헤드B" panose="02020600000000000000" pitchFamily="18" charset="-127"/>
              </a:rPr>
            </a:br>
            <a:r>
              <a:rPr lang="ko-KR" altLang="en-US" sz="8000" dirty="0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  <a:t>그러나 현실은</a:t>
            </a:r>
            <a:r>
              <a:rPr lang="en-US" altLang="ko-KR" sz="8000" dirty="0" smtClean="0">
                <a:solidFill>
                  <a:schemeClr val="accent1"/>
                </a:solidFill>
                <a:latin typeface="a각헤드B" panose="02020600000000000000" pitchFamily="18" charset="-127"/>
                <a:ea typeface="a각헤드B" panose="02020600000000000000" pitchFamily="18" charset="-127"/>
              </a:rPr>
              <a:t>?</a:t>
            </a:r>
            <a:endParaRPr lang="ko-KR" altLang="en-US" sz="8000" dirty="0">
              <a:solidFill>
                <a:schemeClr val="accent1"/>
              </a:solidFill>
              <a:latin typeface="a각헤드B" panose="02020600000000000000" pitchFamily="18" charset="-127"/>
              <a:ea typeface="a각헤드B" panose="02020600000000000000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476672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a가을소풍B" panose="02020600000000000000" pitchFamily="18" charset="-127"/>
                <a:ea typeface="a가을소풍B" panose="02020600000000000000" pitchFamily="18" charset="-127"/>
              </a:rPr>
              <a:t>2</a:t>
            </a:r>
            <a:r>
              <a:rPr lang="en-US" altLang="ko-KR" dirty="0" smtClean="0">
                <a:latin typeface="a가을소풍B" panose="02020600000000000000" pitchFamily="18" charset="-127"/>
                <a:ea typeface="a가을소풍B" panose="02020600000000000000" pitchFamily="18" charset="-127"/>
              </a:rPr>
              <a:t>. </a:t>
            </a:r>
            <a:r>
              <a:rPr lang="ko-KR" altLang="en-US" dirty="0" smtClean="0">
                <a:latin typeface="a가을소풍B" panose="02020600000000000000" pitchFamily="18" charset="-127"/>
                <a:ea typeface="a가을소풍B" panose="02020600000000000000" pitchFamily="18" charset="-127"/>
              </a:rPr>
              <a:t>노동조합 가입을 이유로 행해진 차별에 대한 법적 쟁점</a:t>
            </a:r>
            <a:endParaRPr lang="ko-KR" altLang="en-US" dirty="0">
              <a:latin typeface="a가을소풍B" panose="02020600000000000000" pitchFamily="18" charset="-127"/>
              <a:ea typeface="a가을소풍B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5558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</TotalTime>
  <Words>164</Words>
  <Application>Microsoft Office PowerPoint</Application>
  <PresentationFormat>화면 슬라이드 쇼(4:3)</PresentationFormat>
  <Paragraphs>30</Paragraphs>
  <Slides>17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17</vt:i4>
      </vt:variant>
    </vt:vector>
  </HeadingPairs>
  <TitlesOfParts>
    <vt:vector size="23" baseType="lpstr">
      <vt:lpstr>굴림</vt:lpstr>
      <vt:lpstr>Arial</vt:lpstr>
      <vt:lpstr>a가을소풍B</vt:lpstr>
      <vt:lpstr>a각헤드B</vt:lpstr>
      <vt:lpstr>맑은 고딕</vt:lpstr>
      <vt:lpstr>Office 테마</vt:lpstr>
      <vt:lpstr> 종합고찰  &amp; 제언</vt:lpstr>
      <vt:lpstr>호남고속 민주노총 조합원 차별 실태 및 괴롭힘 현황</vt:lpstr>
      <vt:lpstr>민주노총 조합원들은 더 적게 받는다.</vt:lpstr>
      <vt:lpstr>힘든 노선에 배치된다</vt:lpstr>
      <vt:lpstr>저상차량을  배정받지 못한다</vt:lpstr>
      <vt:lpstr>근속이 오래되도 예비기사를 뛴다</vt:lpstr>
      <vt:lpstr>합리적이지 않은 징계로 고통받는다</vt:lpstr>
      <vt:lpstr>2. 노동조합 가입을 이유로 행해진 차별에 대한 법적 쟁점  3. 노동조합의 대응과  관계 기관의 입장   </vt:lpstr>
      <vt:lpstr>헌법과 노동법이  보장한 노동권 그러나 현실은?</vt:lpstr>
      <vt:lpstr>노동조합 차별. 알면서도 해결 하지 않았다</vt:lpstr>
      <vt:lpstr>일터+괴롭힘 = 인간성 파괴 = 경제적 손실</vt:lpstr>
      <vt:lpstr>일터괴롭힘! 다른 나라는?</vt:lpstr>
      <vt:lpstr>한국에서는 일터괴롭힘이 경영전략이다</vt:lpstr>
      <vt:lpstr>버스 운송 업종에서 차별을 방지하기  위한 대안</vt:lpstr>
      <vt:lpstr>1. 법제도적 쟁점 인간의 존엄이냐 기업의 인사권이냐</vt:lpstr>
      <vt:lpstr>2) 전주시의 전향적 행정 필요 노조차별 용인하지 않는다는  시정방향 확립해야</vt:lpstr>
      <vt:lpstr>3) 일터괴롭힘에 대한 사회적 인식개선  법제도 개선ㆍ행정력 강화ㆍ처벌 …  괴롭힘이 한 인간에게 어떤 영향을 미칠까?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종합고찰 및 제언</dc:title>
  <dc:creator>GORAPADUCK</dc:creator>
  <cp:lastModifiedBy>GORAPADUCK</cp:lastModifiedBy>
  <cp:revision>15</cp:revision>
  <cp:lastPrinted>2017-02-14T13:36:21Z</cp:lastPrinted>
  <dcterms:created xsi:type="dcterms:W3CDTF">2017-02-14T10:37:46Z</dcterms:created>
  <dcterms:modified xsi:type="dcterms:W3CDTF">2017-02-14T14:56:27Z</dcterms:modified>
</cp:coreProperties>
</file>