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20" r:id="rId1"/>
  </p:sldMasterIdLst>
  <p:sldIdLst>
    <p:sldId id="256" r:id="rId2"/>
    <p:sldId id="261" r:id="rId3"/>
    <p:sldId id="257" r:id="rId4"/>
    <p:sldId id="262" r:id="rId5"/>
    <p:sldId id="259" r:id="rId6"/>
    <p:sldId id="285" r:id="rId7"/>
    <p:sldId id="265" r:id="rId8"/>
    <p:sldId id="264" r:id="rId9"/>
    <p:sldId id="284" r:id="rId10"/>
    <p:sldId id="286" r:id="rId11"/>
    <p:sldId id="266" r:id="rId12"/>
    <p:sldId id="282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87" r:id="rId21"/>
    <p:sldId id="283" r:id="rId22"/>
    <p:sldId id="277" r:id="rId23"/>
    <p:sldId id="275" r:id="rId24"/>
    <p:sldId id="278" r:id="rId25"/>
    <p:sldId id="279" r:id="rId26"/>
    <p:sldId id="288" r:id="rId27"/>
    <p:sldId id="289" r:id="rId28"/>
  </p:sldIdLst>
  <p:sldSz cx="9144000" cy="6858000" type="screen4x3"/>
  <p:notesSz cx="6858000" cy="9144000"/>
  <p:embeddedFontLst>
    <p:embeddedFont>
      <p:font typeface="Impact" panose="020B0806030902050204" pitchFamily="34" charset="0"/>
      <p:regular r:id="rId29"/>
    </p:embeddedFont>
    <p:embeddedFont>
      <p:font typeface="맑은 고딕" panose="020B0503020000020004" pitchFamily="50" charset="-127"/>
      <p:regular r:id="rId30"/>
      <p:bold r:id="rId31"/>
    </p:embeddedFont>
    <p:embeddedFont>
      <p:font typeface="HY견고딕" panose="02030600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B5E9E8"/>
    <a:srgbClr val="009900"/>
    <a:srgbClr val="F3F1AD"/>
    <a:srgbClr val="288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94" autoAdjust="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1037AFD-E755-47E3-8208-1EB0B962DE3C}" type="datetimeFigureOut">
              <a:rPr lang="ko-KR" altLang="en-US" smtClean="0"/>
              <a:t>2017-02-14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18F1665-9BBA-4B6F-A8FB-5A35B2577A0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219136" cy="1944216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solidFill>
                  <a:schemeClr val="bg1"/>
                </a:solidFill>
              </a:rPr>
              <a:t>호남고속 </a:t>
            </a:r>
            <a:r>
              <a:rPr lang="ko-KR" altLang="en-US" sz="5000" dirty="0" err="1" smtClean="0">
                <a:solidFill>
                  <a:schemeClr val="bg1"/>
                </a:solidFill>
              </a:rPr>
              <a:t>일터괴롭힘과</a:t>
            </a:r>
            <a:r>
              <a:rPr lang="ko-KR" altLang="en-US" sz="5000" dirty="0" smtClean="0">
                <a:solidFill>
                  <a:schemeClr val="bg1"/>
                </a:solidFill>
              </a:rPr>
              <a:t> 차별 실태조사 결과</a:t>
            </a:r>
            <a:endParaRPr lang="ko-KR" altLang="en-US" sz="5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5535535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오정심</a:t>
            </a:r>
            <a:r>
              <a:rPr lang="en-US" altLang="ko-KR" sz="2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800" dirty="0" err="1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전북평화와인권연대</a:t>
            </a:r>
            <a:r>
              <a:rPr lang="en-US" altLang="ko-KR" sz="2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8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71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1070502" y="1844824"/>
            <a:ext cx="68407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2014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1~12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조합 가입 전후 근무일수 비교</a:t>
            </a:r>
          </a:p>
          <a:p>
            <a:pPr algn="ctr" fontAlgn="base" latinLnBrk="0"/>
            <a:r>
              <a:rPr lang="en-US" altLang="ko-KR" sz="15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(※ 2</a:t>
            </a:r>
            <a:r>
              <a:rPr lang="ko-KR" altLang="en-US" sz="15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월은 다른 달에 비해 날짜가 </a:t>
            </a:r>
            <a:r>
              <a:rPr lang="en-US" altLang="ko-KR" sz="15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2~3</a:t>
            </a:r>
            <a:r>
              <a:rPr lang="ko-KR" altLang="en-US" sz="15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적으므로 분석에서 제외하였음</a:t>
            </a:r>
            <a:r>
              <a:rPr lang="en-US" altLang="ko-KR" sz="1500" dirty="0">
                <a:solidFill>
                  <a:srgbClr val="0070C0"/>
                </a:solidFill>
              </a:rPr>
              <a:t>)</a:t>
            </a:r>
            <a:endParaRPr lang="ko-KR" altLang="en-US" sz="1500" dirty="0">
              <a:solidFill>
                <a:srgbClr val="0070C0"/>
              </a:solidFill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164196" y="1300391"/>
            <a:ext cx="6112296" cy="450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3-1-2.  12</a:t>
            </a:r>
            <a:r>
              <a:rPr lang="ko-KR" altLang="en-US" sz="1800" dirty="0" smtClean="0"/>
              <a:t>일 초과 근무일수 차이</a:t>
            </a:r>
            <a:r>
              <a:rPr lang="en-US" altLang="ko-KR" sz="1800" dirty="0" smtClean="0"/>
              <a:t>(P&lt;0.05)</a:t>
            </a:r>
            <a:endParaRPr lang="ko-KR" altLang="en-US" sz="1800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2541125"/>
              </p:ext>
            </p:extLst>
          </p:nvPr>
        </p:nvGraphicFramePr>
        <p:xfrm>
          <a:off x="771873" y="2564904"/>
          <a:ext cx="7438018" cy="345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  <a:gridCol w="531287"/>
              </a:tblGrid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grid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 노조 조합원이었을 때 근무일수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 조합원일 때 근무일수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이름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하○○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13.8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육□□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김△△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5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13.8</a:t>
                      </a:r>
                      <a:endParaRPr lang="en-US" sz="115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12.2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이◎◎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13.5</a:t>
                      </a:r>
                      <a:endParaRPr lang="en-US" sz="115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최◇◇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13.6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11.8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최∇∇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15.5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14.7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</a:t>
                      </a:r>
                      <a:endParaRPr 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384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50" b="1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5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13.7</a:t>
                      </a:r>
                      <a:endParaRPr lang="en-US" sz="1150" kern="0" spc="-120" dirty="0">
                        <a:solidFill>
                          <a:srgbClr val="C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5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50" b="1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12.0</a:t>
                      </a:r>
                      <a:endParaRPr lang="en-US" sz="1150" kern="0" spc="-120" dirty="0">
                        <a:solidFill>
                          <a:srgbClr val="C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0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755576" y="1652881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sz="17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sz="17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en-US" altLang="ko-KR" sz="17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2014</a:t>
            </a:r>
            <a:r>
              <a:rPr lang="ko-KR" altLang="en-US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~12</a:t>
            </a:r>
            <a:r>
              <a:rPr lang="ko-KR" altLang="en-US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sz="17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호남고속 운수종사자 소속 조합별 임금 </a:t>
            </a:r>
            <a:r>
              <a:rPr lang="ko-KR" altLang="en-US" sz="17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현황</a:t>
            </a:r>
            <a:endParaRPr lang="en-US" altLang="ko-KR" sz="1700" dirty="0" smtClean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r" fontAlgn="base" latinLnBrk="0"/>
            <a:r>
              <a:rPr lang="en-US" altLang="ko-KR" sz="13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자료출처</a:t>
            </a:r>
            <a:r>
              <a:rPr lang="en-US" altLang="ko-KR" sz="1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전주시</a:t>
            </a:r>
            <a:r>
              <a:rPr lang="en-US" altLang="ko-KR" sz="1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776286"/>
              </p:ext>
            </p:extLst>
          </p:nvPr>
        </p:nvGraphicFramePr>
        <p:xfrm>
          <a:off x="1015843" y="2204864"/>
          <a:ext cx="6912768" cy="3024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</a:tblGrid>
              <a:tr h="376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</a:t>
                      </a:r>
                      <a:endParaRPr 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 근속년수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</a:t>
                      </a: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평균임금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 smtClean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 조합원</a:t>
                      </a:r>
                      <a:endParaRPr lang="ko-KR" alt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7.27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34,698,058</a:t>
                      </a: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kern="0" spc="-120" dirty="0" smtClean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한국노총 조합원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89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7.75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38,798,643</a:t>
                      </a: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kern="0" spc="-120" dirty="0" smtClean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기업노총 조합원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4.43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37,137,374</a:t>
                      </a: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없음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38,204,853</a:t>
                      </a: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촉탁직</a:t>
                      </a: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한국노총</a:t>
                      </a: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25,244,080</a:t>
                      </a:r>
                    </a:p>
                  </a:txBody>
                  <a:tcPr marL="64770" marR="64770" marT="17907" marB="17907"/>
                </a:tc>
              </a:tr>
              <a:tr h="3760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</a:t>
                      </a: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(50% 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이하</a:t>
                      </a: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</a:t>
                      </a: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8,112,526</a:t>
                      </a:r>
                    </a:p>
                  </a:txBody>
                  <a:tcPr marL="64770" marR="64770" marT="17907" marB="17907"/>
                </a:tc>
              </a:tr>
            </a:tbl>
          </a:graphicData>
        </a:graphic>
      </p:graphicFrame>
      <p:graphicFrame>
        <p:nvGraphicFramePr>
          <p:cNvPr id="10" name="내용 개체 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4684504"/>
              </p:ext>
            </p:extLst>
          </p:nvPr>
        </p:nvGraphicFramePr>
        <p:xfrm>
          <a:off x="1038835" y="5157192"/>
          <a:ext cx="6917541" cy="912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847"/>
                <a:gridCol w="2305847"/>
                <a:gridCol w="2305847"/>
              </a:tblGrid>
              <a:tr h="3600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운수종사자 임금 총계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운수종사자 평균임금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운수종사자 평균임금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한컴바탕"/>
                      </a:endParaRP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(</a:t>
                      </a: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촉탁</a:t>
                      </a:r>
                      <a:r>
                        <a:rPr lang="en-US" altLang="ko-KR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, </a:t>
                      </a: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기타제외</a:t>
                      </a:r>
                      <a:r>
                        <a:rPr lang="en-US" altLang="ko-KR" sz="1300" b="1" kern="0" spc="-120" dirty="0">
                          <a:solidFill>
                            <a:schemeClr val="bg1"/>
                          </a:solidFill>
                          <a:effectLst/>
                          <a:latin typeface="한컴바탕"/>
                          <a:ea typeface="한컴바탕"/>
                        </a:rPr>
                        <a:t>)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20" dirty="0">
                          <a:solidFill>
                            <a:srgbClr val="0070C0"/>
                          </a:solidFill>
                          <a:effectLst/>
                          <a:latin typeface="한컴바탕"/>
                          <a:ea typeface="한컴바탕"/>
                        </a:rPr>
                        <a:t>6,094,858,701</a:t>
                      </a:r>
                      <a:endParaRPr lang="en-US" sz="1200" kern="0" spc="-120" dirty="0">
                        <a:solidFill>
                          <a:srgbClr val="0070C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20" dirty="0">
                          <a:solidFill>
                            <a:srgbClr val="0070C0"/>
                          </a:solidFill>
                          <a:effectLst/>
                          <a:latin typeface="한컴바탕"/>
                          <a:ea typeface="한컴바탕"/>
                        </a:rPr>
                        <a:t>34,827,764</a:t>
                      </a:r>
                      <a:endParaRPr lang="en-US" sz="1200" kern="0" spc="-120" dirty="0">
                        <a:solidFill>
                          <a:srgbClr val="0070C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120" dirty="0">
                          <a:solidFill>
                            <a:srgbClr val="0070C0"/>
                          </a:solidFill>
                          <a:effectLst/>
                          <a:latin typeface="한컴바탕"/>
                          <a:ea typeface="한컴바탕"/>
                        </a:rPr>
                        <a:t>37,247,069</a:t>
                      </a:r>
                      <a:endParaRPr lang="en-US" sz="1200" kern="0" spc="-120" dirty="0">
                        <a:solidFill>
                          <a:srgbClr val="0070C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9" name="제목 1"/>
          <p:cNvSpPr txBox="1">
            <a:spLocks/>
          </p:cNvSpPr>
          <p:nvPr/>
        </p:nvSpPr>
        <p:spPr>
          <a:xfrm>
            <a:off x="1108230" y="1140840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3-1-3.  </a:t>
            </a:r>
            <a:r>
              <a:rPr lang="ko-KR" altLang="en-US" sz="1800" dirty="0" smtClean="0"/>
              <a:t>근무일수 차별에 따른 임금차별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248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2411760" y="1844824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7.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호남고속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2016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호봉 기준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임금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5724009"/>
              </p:ext>
            </p:extLst>
          </p:nvPr>
        </p:nvGraphicFramePr>
        <p:xfrm>
          <a:off x="1979712" y="2564904"/>
          <a:ext cx="5040560" cy="3233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2520280"/>
              </a:tblGrid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달 근무일수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임금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만근</a:t>
                      </a: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2,276,123</a:t>
                      </a:r>
                    </a:p>
                  </a:txBody>
                  <a:tcPr marL="64770" marR="64770" marT="17907" marB="17907" anchor="ctr"/>
                </a:tc>
              </a:tr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2,553,566</a:t>
                      </a:r>
                    </a:p>
                  </a:txBody>
                  <a:tcPr marL="64770" marR="64770" marT="17907" marB="17907" anchor="ctr"/>
                </a:tc>
              </a:tr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2,831,009</a:t>
                      </a:r>
                    </a:p>
                  </a:txBody>
                  <a:tcPr marL="64770" marR="64770" marT="17907" marB="17907" anchor="ctr"/>
                </a:tc>
              </a:tr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3,108,452</a:t>
                      </a:r>
                    </a:p>
                  </a:txBody>
                  <a:tcPr marL="64770" marR="64770" marT="17907" marB="17907" anchor="ctr"/>
                </a:tc>
              </a:tr>
              <a:tr h="5388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3,385,895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4" name="타원형 설명선 3"/>
          <p:cNvSpPr/>
          <p:nvPr/>
        </p:nvSpPr>
        <p:spPr>
          <a:xfrm>
            <a:off x="755576" y="2420888"/>
            <a:ext cx="3744416" cy="1296144"/>
          </a:xfrm>
          <a:prstGeom prst="wedgeEllipseCallout">
            <a:avLst/>
          </a:prstGeom>
          <a:solidFill>
            <a:srgbClr val="B5E9E8"/>
          </a:solidFill>
          <a:ln>
            <a:solidFill>
              <a:srgbClr val="B5E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dirty="0"/>
          </a:p>
          <a:p>
            <a:pPr fontAlgn="base"/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우리는 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하루라도 일을 해야 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많이 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 많이 받잖아요</a:t>
            </a:r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.“</a:t>
            </a:r>
            <a:endParaRPr lang="ko-KR" altLang="en-US" dirty="0"/>
          </a:p>
          <a:p>
            <a:pPr algn="ctr"/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051992" y="1359277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3-1-3.  </a:t>
            </a:r>
            <a:r>
              <a:rPr lang="ko-KR" altLang="en-US" sz="1800" dirty="0" smtClean="0"/>
              <a:t>근무일수 차별에 따른 임금차별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034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11034" y="548680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1043608" y="1652881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8.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시내버스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노선 현황</a:t>
            </a: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7326946"/>
              </p:ext>
            </p:extLst>
          </p:nvPr>
        </p:nvGraphicFramePr>
        <p:xfrm>
          <a:off x="836255" y="2226020"/>
          <a:ext cx="7344819" cy="3795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091"/>
                <a:gridCol w="816091"/>
                <a:gridCol w="816091"/>
                <a:gridCol w="816091"/>
                <a:gridCol w="816091"/>
                <a:gridCol w="816091"/>
                <a:gridCol w="816091"/>
                <a:gridCol w="816091"/>
                <a:gridCol w="816091"/>
              </a:tblGrid>
              <a:tr h="487680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노선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2016.5.3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이전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2016.5.4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이후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</a:t>
                      </a:r>
                      <a:endParaRPr 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 </a:t>
                      </a: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운행거리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 </a:t>
                      </a: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운행거리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승강장수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</a:t>
                      </a:r>
                      <a:endParaRPr 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 </a:t>
                      </a: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운행거리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 </a:t>
                      </a:r>
                      <a:r>
                        <a:rPr lang="en-US" altLang="ko-KR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운행거리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승강장수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시내선</a:t>
                      </a:r>
                      <a:endParaRPr lang="ko-KR" alt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244.9 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26.1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56.8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238.7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25.3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53.2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본선</a:t>
                      </a:r>
                      <a:endParaRPr lang="ko-KR" alt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262.4 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24.4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47.7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262.4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24.4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47.7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지선</a:t>
                      </a: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114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314.9 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30.5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53.3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109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317.5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31.1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53.8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중형</a:t>
                      </a: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274.0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25.1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45.1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274.0 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25.1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45.1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순환</a:t>
                      </a: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230.3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23.8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45.7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저상</a:t>
                      </a: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105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250.3 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55.4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118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248.6 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27.3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54.3</a:t>
                      </a:r>
                      <a:endParaRPr 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0284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명품</a:t>
                      </a: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273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27.3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제목 1"/>
          <p:cNvSpPr txBox="1">
            <a:spLocks/>
          </p:cNvSpPr>
          <p:nvPr/>
        </p:nvSpPr>
        <p:spPr>
          <a:xfrm>
            <a:off x="1187624" y="1140840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3-2-1.  </a:t>
            </a:r>
            <a:r>
              <a:rPr lang="ko-KR" altLang="en-US" sz="1800" dirty="0" smtClean="0"/>
              <a:t>전주 시내버스 노선 간 차이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205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289" y="620688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84570792" descr="EMB000004402c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4" y="1988840"/>
            <a:ext cx="7326649" cy="374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187624" y="1317466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3-2-1.  </a:t>
            </a:r>
            <a:r>
              <a:rPr lang="ko-KR" altLang="en-US" sz="1800" dirty="0" smtClean="0"/>
              <a:t>전주 시내버스 노선 간 차이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823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05653" y="692696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329042440" descr="EMB000004402c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269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187624" y="1387985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3-2-1.  </a:t>
            </a:r>
            <a:r>
              <a:rPr lang="ko-KR" altLang="en-US" sz="1800" dirty="0" smtClean="0"/>
              <a:t>전주 시내버스 노선 간 차이</a:t>
            </a:r>
            <a:endParaRPr lang="ko-KR" altLang="en-US" sz="1800" dirty="0"/>
          </a:p>
        </p:txBody>
      </p:sp>
      <p:sp>
        <p:nvSpPr>
          <p:cNvPr id="4" name="타원형 설명선 3"/>
          <p:cNvSpPr/>
          <p:nvPr/>
        </p:nvSpPr>
        <p:spPr>
          <a:xfrm>
            <a:off x="3563888" y="2144843"/>
            <a:ext cx="3024336" cy="2016224"/>
          </a:xfrm>
          <a:prstGeom prst="wedgeEllipseCallout">
            <a:avLst/>
          </a:prstGeom>
          <a:solidFill>
            <a:srgbClr val="B5E9E8"/>
          </a:solidFill>
          <a:ln>
            <a:solidFill>
              <a:srgbClr val="B5E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 smtClean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 smtClean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편한 </a:t>
            </a:r>
            <a:r>
              <a:rPr lang="ko-KR" altLang="en-US" i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노선이 있고 고된 노선이 </a:t>
            </a:r>
            <a:r>
              <a:rPr lang="ko-KR" altLang="en-US" i="1" dirty="0" smtClean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지선이 </a:t>
            </a:r>
            <a:r>
              <a:rPr lang="ko-KR" altLang="en-US" i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있어요</a:t>
            </a:r>
            <a:r>
              <a:rPr lang="en-US" altLang="ko-KR" i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길고 아침에 일찍 </a:t>
            </a:r>
            <a:r>
              <a:rPr lang="ko-KR" altLang="en-US" i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일어나야하고</a:t>
            </a:r>
            <a:r>
              <a:rPr lang="en-US" altLang="ko-KR" i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en-US" altLang="ko-KR" dirty="0" smtClean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-A</a:t>
            </a:r>
            <a:endParaRPr lang="ko-KR" altLang="en-US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1331640" y="3682388"/>
            <a:ext cx="3744416" cy="2250250"/>
          </a:xfrm>
          <a:prstGeom prst="wedgeEllipseCallout">
            <a:avLst/>
          </a:prstGeom>
          <a:solidFill>
            <a:srgbClr val="F3F1AD"/>
          </a:solidFill>
          <a:ln>
            <a:solidFill>
              <a:srgbClr val="F3F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노면이 안 좋지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방지턱도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많고요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그리고 나이 드신 분들이 많이 타잖아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승하차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시간도 </a:t>
            </a:r>
            <a:r>
              <a:rPr lang="ko-KR" altLang="en-US" i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오래걸리고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i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조심히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해야지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en-US" altLang="ko-KR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pPr fontAlgn="base"/>
            <a:r>
              <a:rPr lang="en-US" altLang="ko-KR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--B</a:t>
            </a:r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4265214" y="3212976"/>
            <a:ext cx="2971082" cy="23042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“지선이 식사시간이 안 </a:t>
            </a:r>
            <a:r>
              <a:rPr lang="ko-KR" altLang="en-US" i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맞아</a:t>
            </a:r>
            <a:r>
              <a:rPr lang="en-US" altLang="ko-KR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반대쪽에 </a:t>
            </a:r>
            <a:r>
              <a:rPr lang="ko-KR" altLang="en-US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갈 때도 있는 게 거긴 식당이 없어</a:t>
            </a:r>
            <a:r>
              <a:rPr lang="en-US" altLang="ko-KR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도시락 싸가는 사람이 있는데</a:t>
            </a:r>
            <a:r>
              <a:rPr lang="en-US" altLang="ko-KR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 </a:t>
            </a:r>
            <a:r>
              <a:rPr lang="ko-KR" altLang="en-US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다 식고</a:t>
            </a:r>
            <a:r>
              <a:rPr lang="en-US" altLang="ko-KR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.” -C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타원형 설명선 9"/>
          <p:cNvSpPr/>
          <p:nvPr/>
        </p:nvSpPr>
        <p:spPr>
          <a:xfrm>
            <a:off x="582443" y="1345995"/>
            <a:ext cx="3845541" cy="2587062"/>
          </a:xfrm>
          <a:prstGeom prst="wedgeEllipseCallout">
            <a:avLst/>
          </a:prstGeom>
          <a:solidFill>
            <a:srgbClr val="B5E9E8"/>
          </a:solidFill>
          <a:ln>
            <a:solidFill>
              <a:srgbClr val="B5E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본선은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종점지가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대부분 가까워요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회사에서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지선같은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경우는 </a:t>
            </a:r>
            <a:r>
              <a:rPr lang="ko-KR" altLang="en-US" i="1" dirty="0" err="1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운암가서</a:t>
            </a:r>
            <a:r>
              <a:rPr lang="ko-KR" altLang="en-US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물고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운암가서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끝나는 코스가 있어요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그게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열탕짜리라고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하면 그게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열두탕이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되는거야</a:t>
            </a:r>
            <a:r>
              <a:rPr lang="en-US" altLang="ko-KR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</a:t>
            </a:r>
          </a:p>
          <a:p>
            <a:pPr algn="ctr"/>
            <a:r>
              <a:rPr lang="en-US" altLang="ko-KR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-A</a:t>
            </a:r>
            <a:endParaRPr lang="ko-KR" altLang="en-US" dirty="0">
              <a:solidFill>
                <a:srgbClr val="B5E9E8"/>
              </a:solidFill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5076056" y="340475"/>
            <a:ext cx="3596158" cy="2448272"/>
          </a:xfrm>
          <a:prstGeom prst="wedgeEllipseCallou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커피를 잘 못 먹어요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불안하니까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err="1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시내선은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시간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분도 가는데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이것은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시간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분을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가야하니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불안하니까 커피도 안 좋아</a:t>
            </a:r>
            <a:r>
              <a:rPr lang="en-US" altLang="ko-KR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.”-D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39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611560" y="2636912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노선유형별로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구분한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운행거리 및 민주노총 조합원 편중도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4656"/>
            <a:ext cx="4392488" cy="4265169"/>
          </a:xfr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259632" y="1293855"/>
            <a:ext cx="6192688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3-2-2.  </a:t>
            </a:r>
            <a:r>
              <a:rPr lang="ko-KR" altLang="en-US" sz="1800" dirty="0" err="1" smtClean="0"/>
              <a:t>노선별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일 운행거리와 민주노총 조합원 편중도</a:t>
            </a:r>
            <a:r>
              <a:rPr lang="en-US" altLang="ko-KR" sz="1800" dirty="0" smtClean="0"/>
              <a:t>(P&lt;0.01)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079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7129" y="620688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1047129" y="227687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기간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 민주노총 조합원이 한 번도 배치되지 않은 노선 개수</a:t>
            </a: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3099886"/>
              </p:ext>
            </p:extLst>
          </p:nvPr>
        </p:nvGraphicFramePr>
        <p:xfrm>
          <a:off x="1047129" y="2996952"/>
          <a:ext cx="7191289" cy="2015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327"/>
                <a:gridCol w="1027327"/>
                <a:gridCol w="1027327"/>
                <a:gridCol w="1027327"/>
                <a:gridCol w="1027327"/>
                <a:gridCol w="1027327"/>
                <a:gridCol w="1027327"/>
              </a:tblGrid>
              <a:tr h="67186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본선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지선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중형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저상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명품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</a:t>
                      </a:r>
                    </a:p>
                  </a:txBody>
                  <a:tcPr marL="64770" marR="64770" marT="17907" marB="17907" anchor="ctr"/>
                </a:tc>
              </a:tr>
              <a:tr h="67186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16.2.~16.5.3.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119</a:t>
                      </a:r>
                    </a:p>
                  </a:txBody>
                  <a:tcPr marL="64770" marR="64770" marT="17907" marB="17907" anchor="ctr"/>
                </a:tc>
              </a:tr>
              <a:tr h="67186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16.5.4.~16.7.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126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>
          <a:xfrm>
            <a:off x="1187624" y="1510823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3-2-3.  </a:t>
            </a:r>
            <a:r>
              <a:rPr lang="ko-KR" altLang="en-US" sz="1800" dirty="0" smtClean="0"/>
              <a:t>특정 노선에서 민주노총 조합원 배제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309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1346793" y="205598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조합원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非조합원의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지선노선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저상노선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편중도 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191737"/>
              </p:ext>
            </p:extLst>
          </p:nvPr>
        </p:nvGraphicFramePr>
        <p:xfrm>
          <a:off x="1385948" y="2420888"/>
          <a:ext cx="6307137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워크시트" r:id="rId3" imgW="4514721" imgH="2514486" progId="Excel.Sheet.12">
                  <p:embed/>
                </p:oleObj>
              </mc:Choice>
              <mc:Fallback>
                <p:oleObj name="워크시트" r:id="rId3" imgW="4514721" imgH="25144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5948" y="2420888"/>
                        <a:ext cx="6307137" cy="351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>
          <a:xfrm>
            <a:off x="980692" y="1345895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3-2-4. 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노선별</a:t>
            </a:r>
            <a:r>
              <a:rPr lang="ko-KR" altLang="en-US" sz="1800" dirty="0" smtClean="0"/>
              <a:t> 민주노총 조합원</a:t>
            </a:r>
            <a:r>
              <a:rPr lang="en-US" altLang="ko-KR" sz="1800" dirty="0" smtClean="0"/>
              <a:t>/</a:t>
            </a:r>
            <a:r>
              <a:rPr lang="ko-KR" altLang="en-US" sz="1800" dirty="0" err="1" smtClean="0"/>
              <a:t>非조합원</a:t>
            </a:r>
            <a:r>
              <a:rPr lang="ko-KR" altLang="en-US" sz="1800" dirty="0" smtClean="0"/>
              <a:t> 배차 현황</a:t>
            </a:r>
            <a:endParaRPr lang="en-US" altLang="ko-KR" sz="1800" dirty="0" smtClean="0"/>
          </a:p>
        </p:txBody>
      </p:sp>
    </p:spTree>
    <p:extLst>
      <p:ext uri="{BB962C8B-B14F-4D97-AF65-F5344CB8AC3E}">
        <p14:creationId xmlns:p14="http://schemas.microsoft.com/office/powerpoint/2010/main" val="37722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52872" y="620688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584197" y="2016898"/>
            <a:ext cx="3823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2016.5.4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.~7.31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조합원이 운행한 노선의 비율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284569432" descr="EMB000004402c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3" y="3028602"/>
            <a:ext cx="4146043" cy="26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1" name="_x329045320" descr="EMB000004402c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25130"/>
            <a:ext cx="4150373" cy="26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716016" y="1993018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2016.5.4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.~7.31 </a:t>
            </a:r>
            <a:r>
              <a:rPr lang="ko-KR" altLang="en-US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非조합원이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운행한 노선의 비율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846257" y="1455287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3-2-4. 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노선별</a:t>
            </a:r>
            <a:r>
              <a:rPr lang="ko-KR" altLang="en-US" sz="1800" dirty="0" smtClean="0"/>
              <a:t> 민주노총 조합원</a:t>
            </a:r>
            <a:r>
              <a:rPr lang="en-US" altLang="ko-KR" sz="1800" dirty="0" smtClean="0"/>
              <a:t>/</a:t>
            </a:r>
            <a:r>
              <a:rPr lang="ko-KR" altLang="en-US" sz="1800" dirty="0" err="1" smtClean="0"/>
              <a:t>非조합원</a:t>
            </a:r>
            <a:r>
              <a:rPr lang="ko-KR" altLang="en-US" sz="1800" dirty="0" smtClean="0"/>
              <a:t> 배차 현황</a:t>
            </a:r>
            <a:endParaRPr lang="en-US" altLang="ko-KR" sz="1800" dirty="0" smtClean="0"/>
          </a:p>
        </p:txBody>
      </p:sp>
    </p:spTree>
    <p:extLst>
      <p:ext uri="{BB962C8B-B14F-4D97-AF65-F5344CB8AC3E}">
        <p14:creationId xmlns:p14="http://schemas.microsoft.com/office/powerpoint/2010/main" val="5675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6781800" cy="1015008"/>
          </a:xfrm>
        </p:spPr>
        <p:txBody>
          <a:bodyPr>
            <a:normAutofit/>
          </a:bodyPr>
          <a:lstStyle/>
          <a:p>
            <a:pPr algn="l"/>
            <a:r>
              <a:rPr lang="en-US" altLang="ko-KR" sz="4500" dirty="0" smtClean="0"/>
              <a:t>1.  </a:t>
            </a:r>
            <a:r>
              <a:rPr lang="ko-KR" altLang="en-US" sz="4500" dirty="0" smtClean="0"/>
              <a:t>분석 종류</a:t>
            </a:r>
            <a:endParaRPr lang="ko-KR" altLang="en-US" sz="45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6" y="2348880"/>
            <a:ext cx="7543800" cy="2808312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호남고속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근무배차표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심층면접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765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3403467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3-2.  </a:t>
            </a:r>
            <a:r>
              <a:rPr lang="ko-KR" altLang="en-US" sz="3000" dirty="0" smtClean="0"/>
              <a:t>노선배차차별</a:t>
            </a:r>
            <a:endParaRPr lang="ko-KR" altLang="en-US" sz="3000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5016502"/>
              </p:ext>
            </p:extLst>
          </p:nvPr>
        </p:nvGraphicFramePr>
        <p:xfrm>
          <a:off x="1907704" y="2636912"/>
          <a:ext cx="4896543" cy="273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181"/>
                <a:gridCol w="1632181"/>
                <a:gridCol w="1632181"/>
              </a:tblGrid>
              <a:tr h="9121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20" dirty="0" err="1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저상</a:t>
                      </a:r>
                      <a:r>
                        <a:rPr lang="en-US" altLang="ko-KR" sz="18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8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본선</a:t>
                      </a:r>
                      <a:r>
                        <a:rPr lang="en-US" altLang="ko-KR" sz="18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8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명품</a:t>
                      </a: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지선</a:t>
                      </a: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9121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 조합원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12%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(n=232)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58%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(n=1,103)</a:t>
                      </a:r>
                    </a:p>
                  </a:txBody>
                  <a:tcPr marL="64770" marR="64770" marT="17907" marB="17907" anchor="ctr"/>
                </a:tc>
              </a:tr>
              <a:tr h="9121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 조합원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73%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(n=3,216)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15%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(n=686)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2" name="제목 1"/>
          <p:cNvSpPr txBox="1">
            <a:spLocks/>
          </p:cNvSpPr>
          <p:nvPr/>
        </p:nvSpPr>
        <p:spPr>
          <a:xfrm>
            <a:off x="1043608" y="1492310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3-2-4. 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노선별</a:t>
            </a:r>
            <a:r>
              <a:rPr lang="ko-KR" altLang="en-US" sz="1800" dirty="0" smtClean="0"/>
              <a:t> 민주노총 조합원</a:t>
            </a:r>
            <a:r>
              <a:rPr lang="en-US" altLang="ko-KR" sz="1800" dirty="0" smtClean="0"/>
              <a:t>/</a:t>
            </a:r>
            <a:r>
              <a:rPr lang="ko-KR" altLang="en-US" sz="1800" dirty="0" err="1" smtClean="0"/>
              <a:t>非조합원</a:t>
            </a:r>
            <a:r>
              <a:rPr lang="ko-KR" altLang="en-US" sz="1800" dirty="0" smtClean="0"/>
              <a:t> 배차 현황</a:t>
            </a:r>
            <a:endParaRPr lang="en-US" altLang="ko-KR" sz="1800" dirty="0" smtClean="0"/>
          </a:p>
        </p:txBody>
      </p:sp>
      <p:sp>
        <p:nvSpPr>
          <p:cNvPr id="14" name="타원형 설명선 13"/>
          <p:cNvSpPr/>
          <p:nvPr/>
        </p:nvSpPr>
        <p:spPr>
          <a:xfrm>
            <a:off x="3013004" y="1492310"/>
            <a:ext cx="3503212" cy="2512754"/>
          </a:xfrm>
          <a:prstGeom prst="wedgeEllipseCallout">
            <a:avLst/>
          </a:prstGeom>
          <a:solidFill>
            <a:srgbClr val="B5E9E8"/>
          </a:solidFill>
          <a:ln>
            <a:solidFill>
              <a:srgbClr val="B5E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 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회사만 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고정으로 </a:t>
            </a:r>
            <a:r>
              <a:rPr lang="ko-KR" altLang="en-US" i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뛰게해요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지선으로 뛰는 차는 본선 절대 </a:t>
            </a:r>
            <a:r>
              <a:rPr lang="ko-KR" altLang="en-US" i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못가요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지선 힘든 노선만 계속 뛰게 만들어놨어요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 -</a:t>
            </a:r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07704" y="2204864"/>
            <a:ext cx="107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02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3-3.  </a:t>
            </a:r>
            <a:r>
              <a:rPr lang="ko-KR" altLang="en-US" sz="3000" dirty="0" smtClean="0"/>
              <a:t>차량배차차별</a:t>
            </a:r>
            <a:endParaRPr lang="ko-KR" altLang="en-US" sz="3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4956980"/>
              </p:ext>
            </p:extLst>
          </p:nvPr>
        </p:nvGraphicFramePr>
        <p:xfrm>
          <a:off x="971600" y="2276872"/>
          <a:ext cx="6913565" cy="2614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521"/>
                <a:gridCol w="1536348"/>
                <a:gridCol w="1536348"/>
                <a:gridCol w="1536348"/>
              </a:tblGrid>
              <a:tr h="5760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8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00" spc="-12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 조합원</a:t>
                      </a: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00" spc="-120" dirty="0" err="1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非조합원</a:t>
                      </a: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2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lang="ko-KR" altLang="en-US" sz="18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전체운전원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122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178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예비기사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이상 근속 </a:t>
                      </a:r>
                      <a:endParaRPr lang="en-US" altLang="ko-KR" dirty="0" smtClean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예비기사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타원형 설명선 7"/>
          <p:cNvSpPr/>
          <p:nvPr/>
        </p:nvSpPr>
        <p:spPr>
          <a:xfrm>
            <a:off x="4211960" y="3140968"/>
            <a:ext cx="4213327" cy="2592288"/>
          </a:xfrm>
          <a:prstGeom prst="wedgeEllipseCallout">
            <a:avLst/>
          </a:prstGeom>
          <a:solidFill>
            <a:srgbClr val="B5E9E8"/>
          </a:solidFill>
          <a:ln>
            <a:solidFill>
              <a:srgbClr val="B5E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우리는 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차를 타면 브레이크를 밟아 봐요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사람이 실려 있는 상황에서 조금만 밟아도 되는지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만약 콱 밟으면 사고 날 수도 있잖아요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그래서 자기 차가 중요해요</a:t>
            </a:r>
            <a:r>
              <a:rPr lang="en-US" altLang="ko-KR" i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 -</a:t>
            </a:r>
            <a:r>
              <a:rPr lang="en-US" altLang="ko-KR" i="1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1403648" y="3465004"/>
            <a:ext cx="3024336" cy="1944216"/>
          </a:xfrm>
          <a:prstGeom prst="wedgeEllipseCallout">
            <a:avLst/>
          </a:prstGeom>
          <a:solidFill>
            <a:srgbClr val="F3F1AD"/>
          </a:solidFill>
          <a:ln>
            <a:solidFill>
              <a:srgbClr val="F3F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“간단하게 내 집 갖고 있는 거하고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 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사글세 사는 거하고 다르잖아요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 -</a:t>
            </a:r>
            <a:r>
              <a:rPr lang="en-US" altLang="ko-KR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</a:t>
            </a:r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71600" y="1772816"/>
            <a:ext cx="107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3023828" y="1628800"/>
            <a:ext cx="2808312" cy="1980220"/>
          </a:xfrm>
          <a:prstGeom prst="wedgeEllipseCallou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거의 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이상 된 분들이 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분이 예비를 타고 있어요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i="1" dirty="0" err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타노동조합은</a:t>
            </a:r>
            <a:r>
              <a:rPr lang="ko-KR" altLang="en-US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안에는 </a:t>
            </a:r>
            <a:r>
              <a:rPr lang="ko-KR" altLang="en-US" i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본기사로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올라가요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89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3-3.  </a:t>
            </a:r>
            <a:r>
              <a:rPr lang="ko-KR" altLang="en-US" sz="3000" dirty="0" smtClean="0"/>
              <a:t>차량배차차별</a:t>
            </a:r>
            <a:endParaRPr lang="ko-KR" altLang="en-US" sz="3000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92039756"/>
              </p:ext>
            </p:extLst>
          </p:nvPr>
        </p:nvGraphicFramePr>
        <p:xfrm>
          <a:off x="1043608" y="2132856"/>
          <a:ext cx="3384377" cy="354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3"/>
                <a:gridCol w="960107"/>
                <a:gridCol w="960107"/>
              </a:tblGrid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100" spc="-12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  <a:endParaRPr lang="en-US" altLang="ko-KR" sz="1300" b="1" kern="100" spc="-120" dirty="0" smtClean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100" spc="-12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조합원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100" spc="-120" dirty="0" err="1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非조합원</a:t>
                      </a:r>
                      <a:endParaRPr lang="ko-KR" altLang="en-US" sz="13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49732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뉴슈퍼에어로시티초저상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BC211M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BS090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뉴슈퍼에어로시티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현대그린시티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BS106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성진트롤리버스</a:t>
                      </a:r>
                      <a:r>
                        <a:rPr lang="en-US" altLang="ko-KR" sz="1300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ACT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  <a:tr h="36088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10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</a:t>
                      </a:r>
                      <a:endParaRPr lang="ko-KR" alt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0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106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780" marB="17780" anchor="ctr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7" name="_x318142040" descr="EMB000004402c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r="13898"/>
          <a:stretch>
            <a:fillRect/>
          </a:stretch>
        </p:blipFill>
        <p:spPr bwMode="auto">
          <a:xfrm>
            <a:off x="4788024" y="2420888"/>
            <a:ext cx="3488414" cy="29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043608" y="1628800"/>
            <a:ext cx="107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788024" y="1855796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74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5" y="548680"/>
            <a:ext cx="4824536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3-4. </a:t>
            </a:r>
            <a:r>
              <a:rPr lang="ko-KR" altLang="en-US" sz="3000" dirty="0" smtClean="0"/>
              <a:t>징계를 통한 </a:t>
            </a:r>
            <a:r>
              <a:rPr lang="ko-KR" altLang="en-US" sz="3000" dirty="0" err="1" smtClean="0"/>
              <a:t>일터괴롭힘</a:t>
            </a:r>
            <a:endParaRPr lang="ko-KR" altLang="en-US" sz="3000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0648" y="636961"/>
            <a:ext cx="4562824" cy="6552728"/>
          </a:xfr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77470" y="1278660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3-4-1.  </a:t>
            </a:r>
            <a:r>
              <a:rPr lang="ko-KR" altLang="en-US" sz="1800" dirty="0" err="1" smtClean="0"/>
              <a:t>간소화규정의</a:t>
            </a:r>
            <a:r>
              <a:rPr lang="ko-KR" altLang="en-US" sz="1800" dirty="0" smtClean="0"/>
              <a:t> 징계 대상 문제</a:t>
            </a:r>
            <a:r>
              <a:rPr lang="ko-KR" altLang="en-US" sz="1800" dirty="0"/>
              <a:t>점</a:t>
            </a:r>
            <a:endParaRPr lang="en-US" altLang="ko-KR" sz="1800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920601" y="3717032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7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4339572" cy="504056"/>
          </a:xfrm>
        </p:spPr>
        <p:txBody>
          <a:bodyPr>
            <a:normAutofit fontScale="90000"/>
          </a:bodyPr>
          <a:lstStyle/>
          <a:p>
            <a:r>
              <a:rPr lang="en-US" altLang="ko-KR" sz="3000" dirty="0" smtClean="0"/>
              <a:t>3-4. </a:t>
            </a:r>
            <a:r>
              <a:rPr lang="ko-KR" altLang="en-US" sz="3000" dirty="0" smtClean="0"/>
              <a:t>징계를 통한 </a:t>
            </a:r>
            <a:r>
              <a:rPr lang="ko-KR" altLang="en-US" sz="3000" dirty="0" err="1" smtClean="0"/>
              <a:t>일터괴롭힘</a:t>
            </a:r>
            <a:endParaRPr lang="ko-KR" altLang="en-US" sz="3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318143640" descr="EMB000004402c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1" y="1447910"/>
            <a:ext cx="27160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115616" y="3105835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교통사고 비용 </a:t>
            </a:r>
            <a:r>
              <a:rPr lang="ko-KR" altLang="en-US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자부담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처리한 한국노총 운수 노동자</a:t>
            </a:r>
          </a:p>
        </p:txBody>
      </p:sp>
      <p:sp>
        <p:nvSpPr>
          <p:cNvPr id="8" name="타원형 설명선 7"/>
          <p:cNvSpPr/>
          <p:nvPr/>
        </p:nvSpPr>
        <p:spPr>
          <a:xfrm>
            <a:off x="1671764" y="3068960"/>
            <a:ext cx="4752528" cy="2429268"/>
          </a:xfrm>
          <a:prstGeom prst="wedgeEllipseCallout">
            <a:avLst/>
          </a:prstGeom>
          <a:solidFill>
            <a:srgbClr val="F3F1AD"/>
          </a:solidFill>
          <a:ln>
            <a:solidFill>
              <a:srgbClr val="F3F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“승무정지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일분</a:t>
            </a:r>
            <a:r>
              <a:rPr lang="en-US" altLang="ko-KR" i="1" dirty="0" smtClean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 돈 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내서 끝내버리는 게 낫잖아요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손해잖아요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10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일 못하면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계산해보면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그러다보니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i="1" dirty="0" err="1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자부담이</a:t>
            </a:r>
            <a:r>
              <a:rPr lang="ko-KR" altLang="en-US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생겨요</a:t>
            </a:r>
            <a:r>
              <a:rPr lang="en-US" altLang="ko-KR" i="1" dirty="0">
                <a:solidFill>
                  <a:srgbClr val="28868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.”</a:t>
            </a:r>
            <a:endParaRPr lang="ko-KR" altLang="en-US" dirty="0">
              <a:solidFill>
                <a:srgbClr val="28868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77470" y="1279743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3-4-1.  </a:t>
            </a:r>
            <a:r>
              <a:rPr lang="ko-KR" altLang="en-US" sz="1800" dirty="0" err="1" smtClean="0"/>
              <a:t>간소화규정의</a:t>
            </a:r>
            <a:r>
              <a:rPr lang="ko-KR" altLang="en-US" sz="1800" dirty="0" smtClean="0"/>
              <a:t> 징계 대상 문제</a:t>
            </a:r>
            <a:r>
              <a:rPr lang="ko-KR" altLang="en-US" sz="1800" dirty="0"/>
              <a:t>점</a:t>
            </a:r>
            <a:endParaRPr lang="en-US" altLang="ko-KR" sz="1800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1259632" y="2564904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7.</a:t>
            </a:r>
            <a:endParaRPr lang="ko-KR" altLang="en-US" dirty="0"/>
          </a:p>
        </p:txBody>
      </p:sp>
      <p:sp>
        <p:nvSpPr>
          <p:cNvPr id="7" name="타원형 설명선 6"/>
          <p:cNvSpPr/>
          <p:nvPr/>
        </p:nvSpPr>
        <p:spPr>
          <a:xfrm>
            <a:off x="1187624" y="2114418"/>
            <a:ext cx="3024336" cy="190908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“금액으로 </a:t>
            </a:r>
            <a:r>
              <a:rPr lang="ko-KR" altLang="en-US" i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징계를 내리잖아요</a:t>
            </a:r>
            <a:r>
              <a:rPr lang="en-US" altLang="ko-KR" i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 </a:t>
            </a:r>
            <a:r>
              <a:rPr lang="ko-KR" altLang="en-US" i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교통사고를 어떻게 됐느냐에 따라서 징계수위를 정해야지</a:t>
            </a:r>
            <a:r>
              <a:rPr lang="en-US" altLang="ko-KR" i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 </a:t>
            </a:r>
            <a:r>
              <a:rPr lang="en-US" altLang="ko-KR" i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endParaRPr lang="ko-KR" altLang="en-US" dirty="0"/>
          </a:p>
        </p:txBody>
      </p:sp>
      <p:sp>
        <p:nvSpPr>
          <p:cNvPr id="15" name="타원형 설명선 14"/>
          <p:cNvSpPr/>
          <p:nvPr/>
        </p:nvSpPr>
        <p:spPr>
          <a:xfrm>
            <a:off x="3635896" y="1700808"/>
            <a:ext cx="4032448" cy="2413139"/>
          </a:xfrm>
          <a:prstGeom prst="wedgeEllipseCallou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base"/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"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예를 들어 </a:t>
            </a:r>
            <a:r>
              <a:rPr lang="ko-KR" altLang="en-US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징계를 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먹일 때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달에 걸쳐 징계를 먹여요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우리가 만근을 못하게끔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i="1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 합쳐봤자 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</a:t>
            </a:r>
            <a:r>
              <a:rPr lang="ko-KR" altLang="en-US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만원도 안 되는 거예요</a:t>
            </a:r>
            <a:r>
              <a:rPr lang="en-US" altLang="ko-KR" i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." </a:t>
            </a:r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ko-KR" altLang="en-US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21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내용 개체 틀 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21561484"/>
              </p:ext>
            </p:extLst>
          </p:nvPr>
        </p:nvGraphicFramePr>
        <p:xfrm>
          <a:off x="1331640" y="1916832"/>
          <a:ext cx="6552729" cy="2088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/>
                <a:gridCol w="2184243"/>
                <a:gridCol w="2184243"/>
              </a:tblGrid>
              <a:tr h="696077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최저시급</a:t>
                      </a:r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소나타</a:t>
                      </a:r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6960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2004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2,510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1,252~2,589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6960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6,470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2,255~3,893</a:t>
                      </a:r>
                      <a:r>
                        <a:rPr lang="ko-KR" altLang="en-US" dirty="0" smtClean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endParaRPr lang="ko-KR" altLang="en-US" dirty="0">
                        <a:solidFill>
                          <a:srgbClr val="0070C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제목 1"/>
          <p:cNvSpPr txBox="1">
            <a:spLocks/>
          </p:cNvSpPr>
          <p:nvPr/>
        </p:nvSpPr>
        <p:spPr>
          <a:xfrm>
            <a:off x="827584" y="620688"/>
            <a:ext cx="4339572" cy="5040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000" dirty="0" smtClean="0"/>
              <a:t>3-4. </a:t>
            </a:r>
            <a:r>
              <a:rPr lang="ko-KR" altLang="en-US" sz="3000" dirty="0" smtClean="0"/>
              <a:t>징계를 통한 </a:t>
            </a:r>
            <a:r>
              <a:rPr lang="ko-KR" altLang="en-US" sz="3000" dirty="0" err="1" smtClean="0"/>
              <a:t>일터괴롭힘</a:t>
            </a:r>
            <a:endParaRPr lang="ko-KR" altLang="en-US" sz="3000" dirty="0"/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877470" y="1279743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3-4-2.  14</a:t>
            </a:r>
            <a:r>
              <a:rPr lang="ko-KR" altLang="en-US" sz="1800" dirty="0" smtClean="0"/>
              <a:t>년간 고정되어 있는 </a:t>
            </a:r>
            <a:r>
              <a:rPr lang="ko-KR" altLang="en-US" sz="1800" dirty="0" err="1" smtClean="0"/>
              <a:t>간소화규정의</a:t>
            </a:r>
            <a:r>
              <a:rPr lang="ko-KR" altLang="en-US" sz="1800" dirty="0" smtClean="0"/>
              <a:t> 문제점</a:t>
            </a:r>
            <a:endParaRPr lang="en-US" altLang="ko-KR" sz="1800" dirty="0" smtClean="0"/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827584" y="4509120"/>
            <a:ext cx="7632848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dirty="0" err="1" smtClean="0">
                <a:solidFill>
                  <a:srgbClr val="0070C0"/>
                </a:solidFill>
              </a:rPr>
              <a:t>간소화규정</a:t>
            </a:r>
            <a:r>
              <a:rPr lang="ko-KR" altLang="en-US" sz="2400" dirty="0" smtClean="0">
                <a:solidFill>
                  <a:srgbClr val="0070C0"/>
                </a:solidFill>
              </a:rPr>
              <a:t> 고정은 버스 노동자들에게 매년 징계수위가 강화되고 있음을 의미</a:t>
            </a:r>
            <a:endParaRPr lang="en-US" altLang="ko-KR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내용 개체 틀 13"/>
          <p:cNvSpPr>
            <a:spLocks noGrp="1"/>
          </p:cNvSpPr>
          <p:nvPr>
            <p:ph sz="half" idx="1"/>
          </p:nvPr>
        </p:nvSpPr>
        <p:spPr>
          <a:xfrm>
            <a:off x="762000" y="1916832"/>
            <a:ext cx="7554416" cy="4104455"/>
          </a:xfrm>
        </p:spPr>
        <p:txBody>
          <a:bodyPr>
            <a:normAutofit/>
          </a:bodyPr>
          <a:lstStyle/>
          <a:p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제</a:t>
            </a:r>
            <a:r>
              <a:rPr lang="en-US" altLang="ko-KR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사고예방의무는 사업주에게 있다</a:t>
            </a:r>
            <a:r>
              <a:rPr lang="en-US" altLang="ko-KR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fontAlgn="base"/>
            <a:r>
              <a:rPr lang="en-US" altLang="ko-KR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2007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버스운전 근로시간 개선방안 연구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따르면 격일제 근무 시 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교대제 근무에 비해 사고율이 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78% 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 높다고 보고되었다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200" dirty="0" smtClean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base"/>
            <a:r>
              <a:rPr lang="en-US" altLang="ko-KR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2015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버스 운전노동자의 과로 실태와 기준 연구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에서도 격일제 근무가 </a:t>
            </a:r>
            <a:r>
              <a:rPr lang="ko-KR" altLang="en-US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사고가 발생 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위험이 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1.8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배나 높았다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2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fontAlgn="base"/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근무조건 자체가 사고위험을 내포하고 있는 상황에서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사고가 발생하지 않도록 제도적</a:t>
            </a:r>
            <a:r>
              <a:rPr lang="en-US" altLang="ko-KR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2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구조적 개선하려는 노력이 필요하다</a:t>
            </a:r>
            <a:r>
              <a:rPr lang="en-US" altLang="ko-KR" sz="2200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2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827584" y="620688"/>
            <a:ext cx="4339572" cy="5040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3000" dirty="0" smtClean="0"/>
              <a:t>3-4. </a:t>
            </a:r>
            <a:r>
              <a:rPr lang="ko-KR" altLang="en-US" sz="3000" dirty="0" smtClean="0"/>
              <a:t>징계를 통한 </a:t>
            </a:r>
            <a:r>
              <a:rPr lang="ko-KR" altLang="en-US" sz="3000" dirty="0" err="1" smtClean="0"/>
              <a:t>일터괴롭힘</a:t>
            </a:r>
            <a:endParaRPr lang="ko-KR" altLang="en-US" sz="30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77470" y="1456369"/>
            <a:ext cx="6112296" cy="3532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3-4-3.  </a:t>
            </a:r>
            <a:r>
              <a:rPr lang="ko-KR" altLang="en-US" sz="1800" dirty="0" smtClean="0"/>
              <a:t>교통사고가 발생하는 요인에 대한 구조적 접근</a:t>
            </a:r>
            <a:endParaRPr lang="en-US" altLang="ko-KR" sz="1800" dirty="0" smtClean="0"/>
          </a:p>
        </p:txBody>
      </p:sp>
    </p:spTree>
    <p:extLst>
      <p:ext uri="{BB962C8B-B14F-4D97-AF65-F5344CB8AC3E}">
        <p14:creationId xmlns:p14="http://schemas.microsoft.com/office/powerpoint/2010/main" val="7944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429872" cy="1600200"/>
          </a:xfrm>
        </p:spPr>
        <p:txBody>
          <a:bodyPr/>
          <a:lstStyle/>
          <a:p>
            <a:pPr algn="ctr"/>
            <a:r>
              <a:rPr lang="ko-KR" altLang="en-US" dirty="0" smtClean="0"/>
              <a:t>고맙습니다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3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6781800" cy="1015008"/>
          </a:xfrm>
        </p:spPr>
        <p:txBody>
          <a:bodyPr>
            <a:normAutofit/>
          </a:bodyPr>
          <a:lstStyle/>
          <a:p>
            <a:pPr algn="l"/>
            <a:r>
              <a:rPr lang="en-US" altLang="ko-KR" sz="4500" dirty="0" smtClean="0"/>
              <a:t>2.  </a:t>
            </a:r>
            <a:r>
              <a:rPr lang="ko-KR" altLang="en-US" sz="4500" dirty="0" smtClean="0"/>
              <a:t>분석방법</a:t>
            </a:r>
            <a:endParaRPr lang="ko-KR" altLang="en-US" sz="45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1916832"/>
            <a:ext cx="7543800" cy="4104456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2-1 </a:t>
            </a:r>
            <a:r>
              <a:rPr lang="ko-KR" altLang="en-US" sz="3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호남고속근무배차표</a:t>
            </a:r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대상 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①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조합원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② ①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제외한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전체집단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이하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집단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>
              <a:buNone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2016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~ 2016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데이터분석</a:t>
            </a:r>
            <a:endParaRPr lang="en-US" altLang="ko-KR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 3.5.2 </a:t>
            </a:r>
            <a:r>
              <a:rPr lang="ko-KR" altLang="en-US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 이용</a:t>
            </a:r>
            <a:r>
              <a:rPr lang="en-US" altLang="ko-KR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일원분산분석</a:t>
            </a:r>
            <a:r>
              <a:rPr lang="en-US" altLang="ko-KR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독립표본 </a:t>
            </a:r>
            <a:r>
              <a:rPr lang="en-US" altLang="ko-KR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 </a:t>
            </a:r>
            <a:r>
              <a:rPr lang="ko-KR" altLang="en-US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검정 등</a:t>
            </a:r>
            <a:r>
              <a:rPr lang="en-US" altLang="ko-KR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3298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6781800" cy="1015008"/>
          </a:xfrm>
        </p:spPr>
        <p:txBody>
          <a:bodyPr>
            <a:normAutofit/>
          </a:bodyPr>
          <a:lstStyle/>
          <a:p>
            <a:pPr algn="l"/>
            <a:r>
              <a:rPr lang="en-US" altLang="ko-KR" sz="4500" dirty="0" smtClean="0"/>
              <a:t>2.  </a:t>
            </a:r>
            <a:r>
              <a:rPr lang="ko-KR" altLang="en-US" sz="4500" dirty="0" smtClean="0"/>
              <a:t>분석방법</a:t>
            </a:r>
            <a:endParaRPr lang="ko-KR" altLang="en-US" sz="45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348880"/>
            <a:ext cx="7543800" cy="3744416"/>
          </a:xfrm>
        </p:spPr>
        <p:txBody>
          <a:bodyPr>
            <a:normAutofit/>
          </a:bodyPr>
          <a:lstStyle/>
          <a:p>
            <a:r>
              <a:rPr lang="en-US" altLang="ko-KR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2-2 </a:t>
            </a:r>
            <a:r>
              <a:rPr lang="ko-KR" altLang="en-US" sz="3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심층면접</a:t>
            </a: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대상 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조합원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fontAlgn="base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2016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~2016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9681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781800" cy="1663080"/>
          </a:xfrm>
        </p:spPr>
        <p:txBody>
          <a:bodyPr>
            <a:noAutofit/>
          </a:bodyPr>
          <a:lstStyle/>
          <a:p>
            <a:pPr algn="l"/>
            <a:r>
              <a:rPr lang="en-US" altLang="ko-KR" sz="4500" dirty="0" smtClean="0"/>
              <a:t>3.  </a:t>
            </a:r>
            <a:r>
              <a:rPr lang="ko-KR" altLang="en-US" sz="4500" dirty="0" smtClean="0"/>
              <a:t>호남고속 </a:t>
            </a:r>
            <a:r>
              <a:rPr lang="ko-KR" altLang="en-US" sz="4500" dirty="0" err="1" smtClean="0"/>
              <a:t>배차표</a:t>
            </a:r>
            <a:r>
              <a:rPr lang="ko-KR" altLang="en-US" sz="4500" dirty="0" smtClean="0"/>
              <a:t> </a:t>
            </a:r>
            <a:r>
              <a:rPr lang="ko-KR" altLang="en-US" sz="4500" dirty="0" smtClean="0"/>
              <a:t>및 </a:t>
            </a:r>
            <a:r>
              <a:rPr lang="en-US" altLang="ko-KR" sz="4500" dirty="0" smtClean="0"/>
              <a:t/>
            </a:r>
            <a:br>
              <a:rPr lang="en-US" altLang="ko-KR" sz="4500" dirty="0" smtClean="0"/>
            </a:br>
            <a:r>
              <a:rPr lang="en-US" altLang="ko-KR" sz="4500" dirty="0"/>
              <a:t> </a:t>
            </a:r>
            <a:r>
              <a:rPr lang="en-US" altLang="ko-KR" sz="4500" dirty="0" smtClean="0"/>
              <a:t>                </a:t>
            </a:r>
            <a:r>
              <a:rPr lang="ko-KR" altLang="en-US" sz="4500" dirty="0" smtClean="0"/>
              <a:t>심층면접</a:t>
            </a:r>
            <a:r>
              <a:rPr lang="en-US" altLang="ko-KR" sz="4500" dirty="0" smtClean="0"/>
              <a:t> </a:t>
            </a:r>
            <a:r>
              <a:rPr lang="ko-KR" altLang="en-US" sz="4500" dirty="0" smtClean="0"/>
              <a:t>분석결과</a:t>
            </a:r>
            <a:endParaRPr lang="ko-KR" altLang="en-US" sz="45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6" y="2492896"/>
            <a:ext cx="7543800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3-1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근무일수 차별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노선배차 차별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3-3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차량배차 차별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3-4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징계를 활용한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일터괴롭힘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4519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6781800" cy="864096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graphicFrame>
        <p:nvGraphicFramePr>
          <p:cNvPr id="8" name="내용 개체 틀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03869713"/>
              </p:ext>
            </p:extLst>
          </p:nvPr>
        </p:nvGraphicFramePr>
        <p:xfrm>
          <a:off x="971600" y="2996952"/>
          <a:ext cx="7200799" cy="2707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853809"/>
                <a:gridCol w="853809"/>
                <a:gridCol w="853809"/>
                <a:gridCol w="853809"/>
                <a:gridCol w="853809"/>
                <a:gridCol w="853809"/>
                <a:gridCol w="853809"/>
              </a:tblGrid>
              <a:tr h="9023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pc="10" baseline="0" dirty="0" smtClean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pc="10" baseline="0" dirty="0" smtClean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pc="10" baseline="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9023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민주노총조합원</a:t>
                      </a:r>
                      <a:endParaRPr lang="en-US" altLang="ko-KR" b="1" dirty="0" smtClean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11.8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99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12.6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11.9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12.2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12.19</a:t>
                      </a:r>
                    </a:p>
                  </a:txBody>
                  <a:tcPr marL="64770" marR="64770" marT="17907" marB="17907" anchor="ctr"/>
                </a:tc>
              </a:tr>
              <a:tr h="9023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rgbClr val="00206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非조합원</a:t>
                      </a:r>
                      <a:endParaRPr lang="en-US" altLang="ko-KR" b="1" dirty="0" smtClean="0">
                        <a:solidFill>
                          <a:srgbClr val="00206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99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13.5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12.4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12.2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12.7 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0" spc="0" dirty="0">
                          <a:solidFill>
                            <a:srgbClr val="00206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12.56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1403648" y="242088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조합원과 </a:t>
            </a:r>
            <a:r>
              <a:rPr lang="ko-KR" altLang="en-US" dirty="0" err="1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非조합원의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월별 평균 근무일수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971600" y="1556791"/>
            <a:ext cx="6112296" cy="450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3-1-1.  </a:t>
            </a:r>
            <a:r>
              <a:rPr lang="ko-KR" altLang="en-US" sz="1800" dirty="0" smtClean="0"/>
              <a:t>평균 근무일수차이</a:t>
            </a:r>
            <a:r>
              <a:rPr lang="en-US" altLang="ko-KR" sz="1800" dirty="0" smtClean="0"/>
              <a:t>(P&lt;0.05)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077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8986" y="548680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978986" y="1860347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en-US" altLang="ko-KR" dirty="0" err="1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조합원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</a:t>
            </a:r>
            <a:r>
              <a:rPr lang="en-US" altLang="ko-KR" dirty="0" err="1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조합원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평균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근무일수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독립표본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t검정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결과</a:t>
            </a:r>
            <a:endParaRPr lang="en-US" altLang="ko-KR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9373734"/>
              </p:ext>
            </p:extLst>
          </p:nvPr>
        </p:nvGraphicFramePr>
        <p:xfrm>
          <a:off x="971600" y="2276872"/>
          <a:ext cx="7344813" cy="376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259"/>
                <a:gridCol w="1049259"/>
                <a:gridCol w="1049259"/>
                <a:gridCol w="1049259"/>
                <a:gridCol w="1049259"/>
                <a:gridCol w="1049259"/>
                <a:gridCol w="1049259"/>
              </a:tblGrid>
              <a:tr h="41702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표준편차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</a:t>
                      </a: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값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</a:t>
                      </a: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값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4170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 민주노총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 민주노총</a:t>
                      </a:r>
                      <a:endParaRPr lang="ko-KR" altLang="en-US" sz="1400" kern="0" spc="-12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11.82353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(n=51)</a:t>
                      </a:r>
                    </a:p>
                  </a:txBody>
                  <a:tcPr marL="64770" marR="64770" marT="17907" marB="17907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12.10256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(n=117)</a:t>
                      </a:r>
                    </a:p>
                  </a:txBody>
                  <a:tcPr marL="64770" marR="64770" marT="17907" marB="17907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0.5551894</a:t>
                      </a:r>
                    </a:p>
                  </a:txBody>
                  <a:tcPr marL="64770" marR="64770" marT="17907" marB="17907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1.1324722</a:t>
                      </a:r>
                    </a:p>
                  </a:txBody>
                  <a:tcPr marL="64770" marR="64770" marT="17907" marB="17907" anchor="ctr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-2.1398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0.03386</a:t>
                      </a:r>
                    </a:p>
                  </a:txBody>
                  <a:tcPr marL="64770" marR="64770" marT="17907" marB="17907" anchor="ctr"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12.64706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(n=51)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13.50862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(n=116)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0.9126561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1.2819529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-4.9333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2.4e</a:t>
                      </a:r>
                      <a:r>
                        <a:rPr lang="en-US" sz="1300" kern="0" spc="-120" baseline="3000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-6</a:t>
                      </a:r>
                      <a:endParaRPr lang="en-US" sz="1300" kern="0" spc="-120" dirty="0">
                        <a:solidFill>
                          <a:srgbClr val="C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11.96000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(n=50)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12.46721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(n=122)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1.124132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1.214135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-2.6334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0.01007</a:t>
                      </a:r>
                    </a:p>
                  </a:txBody>
                  <a:tcPr marL="64770" marR="64770" marT="17907" marB="17907" anchor="ctr"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12.24528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(n=53)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12.40496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(n=121)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0.7313228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1.0612768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-1.1464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0.2536</a:t>
                      </a:r>
                    </a:p>
                  </a:txBody>
                  <a:tcPr marL="64770" marR="64770" marT="17907" marB="17907" anchor="ctr"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12.05556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(n=54)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12.15833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(n=120)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0.5290314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0.9701064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-0.90054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0.3691</a:t>
                      </a:r>
                    </a:p>
                  </a:txBody>
                  <a:tcPr marL="64770" marR="64770" marT="17907" marB="17907" anchor="ctr"/>
                </a:tc>
              </a:tr>
              <a:tr h="4609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12.45283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(n=53)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12.73770</a:t>
                      </a:r>
                    </a:p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(n=122)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0.5025335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0.9604000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-2.566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C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0.01117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>
          <a:xfrm>
            <a:off x="1051992" y="1268760"/>
            <a:ext cx="6112296" cy="450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3-1-1.  </a:t>
            </a:r>
            <a:r>
              <a:rPr lang="ko-KR" altLang="en-US" sz="1800" dirty="0" smtClean="0"/>
              <a:t>평균 근무일수차이</a:t>
            </a:r>
            <a:r>
              <a:rPr lang="en-US" altLang="ko-KR" sz="1800" dirty="0" smtClean="0"/>
              <a:t>(P&lt;0.05)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34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781800" cy="576064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66741159"/>
              </p:ext>
            </p:extLst>
          </p:nvPr>
        </p:nvGraphicFramePr>
        <p:xfrm>
          <a:off x="1043608" y="2564904"/>
          <a:ext cx="7129458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1008260"/>
                <a:gridCol w="792162"/>
                <a:gridCol w="792162"/>
                <a:gridCol w="792162"/>
                <a:gridCol w="792162"/>
                <a:gridCol w="792162"/>
                <a:gridCol w="792162"/>
                <a:gridCol w="792162"/>
              </a:tblGrid>
              <a:tr h="370840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구분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근무</a:t>
                      </a:r>
                      <a:endParaRPr lang="en-US" altLang="ko-KR" sz="1500" b="1" kern="0" spc="0" dirty="0" smtClean="0">
                        <a:solidFill>
                          <a:schemeClr val="bg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 smtClean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일수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n1=51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n2=117)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3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n1=51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n2=116)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4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n1=50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n2=122)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5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n1=53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n2=121)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6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n1=54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n2=120)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7</a:t>
                      </a: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월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n1=53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n2=122)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전체</a:t>
                      </a:r>
                      <a:endParaRPr lang="ko-KR" altLang="en-US" sz="15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n1=312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  <a:ea typeface="맑은 고딕"/>
                        </a:rPr>
                        <a:t>n2=718)</a:t>
                      </a:r>
                      <a:endParaRPr lang="en-US" sz="1100" kern="0" spc="0" dirty="0">
                        <a:solidFill>
                          <a:schemeClr val="bg1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</a:p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조합원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초과 근무자 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5.9%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62.7%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(n=32)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20.1%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34.0%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13.0%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45.3%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30.1%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(n=94)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이상 근무자 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11.8%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4.0%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1.9%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1.9%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3.2%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(n=10)</a:t>
                      </a: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pPr algn="l" fontAlgn="ctr" latinLnBrk="0"/>
                      <a:r>
                        <a:rPr lang="ko-KR" altLang="en-US" sz="1300" kern="1200" dirty="0" err="1" smtClean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非조합원</a:t>
                      </a:r>
                      <a:endParaRPr lang="ko-KR" altLang="en-US" sz="1300" kern="120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초과 근무자 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37.6%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(n=44)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81.9%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(n=95)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55.7%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(n=68)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54.5%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(n=66)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31.7%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(n=38)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63.9%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(n=78)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54.2%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(n=389)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이상 근무자 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4.3%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49.1%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11.5%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4.1%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16.4%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14.2%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(n=102)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1023229" y="202949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민주노총 조합원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초과 근무자 비율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051992" y="1268760"/>
            <a:ext cx="6112296" cy="450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3-1-2.  12</a:t>
            </a:r>
            <a:r>
              <a:rPr lang="ko-KR" altLang="en-US" sz="1800" dirty="0" smtClean="0"/>
              <a:t>일 초과 근무일수 차이</a:t>
            </a:r>
            <a:r>
              <a:rPr lang="en-US" altLang="ko-KR" sz="1800" dirty="0" smtClean="0"/>
              <a:t>(P&lt;0.05)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512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781800" cy="648072"/>
          </a:xfrm>
        </p:spPr>
        <p:txBody>
          <a:bodyPr>
            <a:normAutofit/>
          </a:bodyPr>
          <a:lstStyle/>
          <a:p>
            <a:r>
              <a:rPr lang="en-US" altLang="ko-KR" sz="3000" dirty="0" smtClean="0"/>
              <a:t>3-1.  </a:t>
            </a:r>
            <a:r>
              <a:rPr lang="ko-KR" altLang="en-US" sz="3000" dirty="0" smtClean="0"/>
              <a:t>근무일수차별</a:t>
            </a:r>
            <a:endParaRPr lang="ko-KR" altLang="en-US" sz="3000" dirty="0"/>
          </a:p>
        </p:txBody>
      </p:sp>
      <p:sp>
        <p:nvSpPr>
          <p:cNvPr id="3" name="직사각형 2"/>
          <p:cNvSpPr/>
          <p:nvPr/>
        </p:nvSpPr>
        <p:spPr>
          <a:xfrm>
            <a:off x="1043608" y="2473299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</a:t>
            </a:r>
            <a:r>
              <a:rPr lang="en-US" altLang="ko-KR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2016.2~7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민주노총 조합원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非조합원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초과 근무한 달의 개월 수 독립표본 </a:t>
            </a:r>
            <a:r>
              <a:rPr lang="en-US" altLang="ko-KR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</a:t>
            </a:r>
            <a:r>
              <a:rPr lang="ko-KR" altLang="en-US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검정 </a:t>
            </a:r>
            <a:r>
              <a:rPr lang="ko-KR" altLang="en-US" dirty="0" smtClean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결과 </a:t>
            </a:r>
            <a:endParaRPr lang="ko-KR" altLang="en-US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5053131"/>
              </p:ext>
            </p:extLst>
          </p:nvPr>
        </p:nvGraphicFramePr>
        <p:xfrm>
          <a:off x="1043608" y="3573016"/>
          <a:ext cx="6913564" cy="203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652"/>
                <a:gridCol w="987652"/>
                <a:gridCol w="1049032"/>
                <a:gridCol w="926272"/>
                <a:gridCol w="1089952"/>
                <a:gridCol w="885352"/>
                <a:gridCol w="987652"/>
              </a:tblGrid>
              <a:tr h="18542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표준편차</a:t>
                      </a: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</a:t>
                      </a: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값</a:t>
                      </a: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</a:t>
                      </a: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값</a:t>
                      </a: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非민주노총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민주노총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-12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非민주노총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이상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1.690909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(n=55)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3.062992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(n=127)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1.152658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1.390147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-6.9148</a:t>
                      </a: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2.277e</a:t>
                      </a:r>
                      <a:r>
                        <a:rPr lang="en-US" sz="1300" kern="0" spc="-120" baseline="3000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-10</a:t>
                      </a:r>
                      <a:endParaRPr lang="en-US" sz="1300" kern="0" spc="-12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300" kern="0" spc="-12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이상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0.2000000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(n=55)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0.8031496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(n=127)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0.4472136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0.8640930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-6.1831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-12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4.329e</a:t>
                      </a:r>
                      <a:r>
                        <a:rPr lang="en-US" sz="1300" kern="0" spc="-120" baseline="30000" dirty="0">
                          <a:solidFill>
                            <a:srgbClr val="0070C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-9</a:t>
                      </a:r>
                      <a:endParaRPr lang="en-US" sz="1300" kern="0" spc="-120" dirty="0">
                        <a:solidFill>
                          <a:srgbClr val="0070C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5" name="제목 1"/>
          <p:cNvSpPr txBox="1">
            <a:spLocks/>
          </p:cNvSpPr>
          <p:nvPr/>
        </p:nvSpPr>
        <p:spPr>
          <a:xfrm>
            <a:off x="1115616" y="1552888"/>
            <a:ext cx="6112296" cy="4507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ko-KR" sz="1800" dirty="0" smtClean="0"/>
              <a:t>3-1-2.  12</a:t>
            </a:r>
            <a:r>
              <a:rPr lang="ko-KR" altLang="en-US" sz="1800" dirty="0" smtClean="0"/>
              <a:t>일 초과 근무일수 차이</a:t>
            </a:r>
            <a:r>
              <a:rPr lang="en-US" altLang="ko-KR" sz="1800" dirty="0" smtClean="0"/>
              <a:t>(P&lt;0.05)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00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1352</TotalTime>
  <Words>1530</Words>
  <Application>Microsoft Office PowerPoint</Application>
  <PresentationFormat>화면 슬라이드 쇼(4:3)</PresentationFormat>
  <Paragraphs>623</Paragraphs>
  <Slides>27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7" baseType="lpstr">
      <vt:lpstr>굴림</vt:lpstr>
      <vt:lpstr>Arial</vt:lpstr>
      <vt:lpstr>Impact</vt:lpstr>
      <vt:lpstr>맑은 고딕</vt:lpstr>
      <vt:lpstr>HY견고딕</vt:lpstr>
      <vt:lpstr>Times New Roman</vt:lpstr>
      <vt:lpstr>바탕</vt:lpstr>
      <vt:lpstr>한컴바탕</vt:lpstr>
      <vt:lpstr>NewsPrint</vt:lpstr>
      <vt:lpstr>워크시트</vt:lpstr>
      <vt:lpstr>호남고속 일터괴롭힘과 차별 실태조사 결과</vt:lpstr>
      <vt:lpstr>1.  분석 종류</vt:lpstr>
      <vt:lpstr>2.  분석방법</vt:lpstr>
      <vt:lpstr>2.  분석방법</vt:lpstr>
      <vt:lpstr>3.  호남고속 배차표 및                   심층면접 분석결과</vt:lpstr>
      <vt:lpstr>3-1.  근무일수차별</vt:lpstr>
      <vt:lpstr>3-1.  근무일수차별</vt:lpstr>
      <vt:lpstr>3-1.  근무일수차별</vt:lpstr>
      <vt:lpstr>3-1.  근무일수차별</vt:lpstr>
      <vt:lpstr>3-1.  근무일수차별</vt:lpstr>
      <vt:lpstr>3-1.  근무일수차별</vt:lpstr>
      <vt:lpstr>3-1.  근무일수차별</vt:lpstr>
      <vt:lpstr>3-2.  노선배차차별</vt:lpstr>
      <vt:lpstr>3-2.  노선배차차별</vt:lpstr>
      <vt:lpstr>3-2.  노선배차차별</vt:lpstr>
      <vt:lpstr>3-2.  노선배차차별</vt:lpstr>
      <vt:lpstr>3-2.  노선배차차별</vt:lpstr>
      <vt:lpstr>3-2.  노선배차차별</vt:lpstr>
      <vt:lpstr>3-2.  노선배차차별</vt:lpstr>
      <vt:lpstr>3-2.  노선배차차별</vt:lpstr>
      <vt:lpstr>3-3.  차량배차차별</vt:lpstr>
      <vt:lpstr>3-3.  차량배차차별</vt:lpstr>
      <vt:lpstr>3-4. 징계를 통한 일터괴롭힘</vt:lpstr>
      <vt:lpstr>3-4. 징계를 통한 일터괴롭힘</vt:lpstr>
      <vt:lpstr>PowerPoint 프레젠테이션</vt:lpstr>
      <vt:lpstr>PowerPoint 프레젠테이션</vt:lpstr>
      <vt:lpstr>고맙습니다!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호남고속 일터괴롭힘과 차별 실태조사 결과</dc:title>
  <dc:creator>오정심</dc:creator>
  <cp:lastModifiedBy>오정심</cp:lastModifiedBy>
  <cp:revision>67</cp:revision>
  <dcterms:created xsi:type="dcterms:W3CDTF">2017-02-08T12:05:47Z</dcterms:created>
  <dcterms:modified xsi:type="dcterms:W3CDTF">2017-02-14T15:30:36Z</dcterms:modified>
</cp:coreProperties>
</file>