
<file path=[Content_Types].xml><?xml version="1.0" encoding="utf-8"?>
<Types xmlns="http://schemas.openxmlformats.org/package/2006/content-types">
  <Default Extension="bmp" ContentType="image/bmp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1"/>
  </p:notesMasterIdLst>
  <p:sldIdLst>
    <p:sldId id="256" r:id="rId2"/>
    <p:sldId id="358" r:id="rId3"/>
    <p:sldId id="389" r:id="rId4"/>
    <p:sldId id="388" r:id="rId5"/>
    <p:sldId id="387" r:id="rId6"/>
    <p:sldId id="390" r:id="rId7"/>
    <p:sldId id="392" r:id="rId8"/>
    <p:sldId id="391" r:id="rId9"/>
    <p:sldId id="393" r:id="rId10"/>
    <p:sldId id="394" r:id="rId11"/>
    <p:sldId id="395" r:id="rId12"/>
    <p:sldId id="396" r:id="rId13"/>
    <p:sldId id="398" r:id="rId14"/>
    <p:sldId id="399" r:id="rId15"/>
    <p:sldId id="400" r:id="rId16"/>
    <p:sldId id="401" r:id="rId17"/>
    <p:sldId id="402" r:id="rId18"/>
    <p:sldId id="403" r:id="rId19"/>
    <p:sldId id="406" r:id="rId20"/>
    <p:sldId id="404" r:id="rId21"/>
    <p:sldId id="405" r:id="rId22"/>
    <p:sldId id="407" r:id="rId23"/>
    <p:sldId id="408" r:id="rId24"/>
    <p:sldId id="409" r:id="rId25"/>
    <p:sldId id="412" r:id="rId26"/>
    <p:sldId id="414" r:id="rId27"/>
    <p:sldId id="415" r:id="rId28"/>
    <p:sldId id="416" r:id="rId29"/>
    <p:sldId id="417" r:id="rId30"/>
    <p:sldId id="420" r:id="rId31"/>
    <p:sldId id="421" r:id="rId32"/>
    <p:sldId id="422" r:id="rId33"/>
    <p:sldId id="423" r:id="rId34"/>
    <p:sldId id="424" r:id="rId35"/>
    <p:sldId id="425" r:id="rId36"/>
    <p:sldId id="426" r:id="rId37"/>
    <p:sldId id="427" r:id="rId38"/>
    <p:sldId id="428" r:id="rId39"/>
    <p:sldId id="429" r:id="rId40"/>
    <p:sldId id="430" r:id="rId41"/>
    <p:sldId id="431" r:id="rId42"/>
    <p:sldId id="432" r:id="rId43"/>
    <p:sldId id="433" r:id="rId44"/>
    <p:sldId id="436" r:id="rId45"/>
    <p:sldId id="434" r:id="rId46"/>
    <p:sldId id="435" r:id="rId47"/>
    <p:sldId id="437" r:id="rId48"/>
    <p:sldId id="438" r:id="rId49"/>
    <p:sldId id="439" r:id="rId50"/>
  </p:sldIdLst>
  <p:sldSz cx="12190413" cy="6859588"/>
  <p:notesSz cx="6858000" cy="9144000"/>
  <p:embeddedFontLst>
    <p:embeddedFont>
      <p:font typeface="G마켓 산스 Bold" panose="02000000000000000000" pitchFamily="50" charset="-127"/>
      <p:regular r:id="rId52"/>
    </p:embeddedFont>
    <p:embeddedFont>
      <p:font typeface="KoPub돋움체 Bold" panose="00000800000000000000" pitchFamily="2" charset="-127"/>
      <p:bold r:id="rId53"/>
    </p:embeddedFont>
    <p:embeddedFont>
      <p:font typeface="KoPub돋움체 Medium" panose="00000600000000000000" pitchFamily="2" charset="-127"/>
      <p:regular r:id="rId54"/>
    </p:embeddedFont>
    <p:embeddedFont>
      <p:font typeface="나눔고딕" panose="020D0604000000000000" pitchFamily="50" charset="-127"/>
      <p:regular r:id="rId55"/>
      <p:bold r:id="rId56"/>
    </p:embeddedFont>
    <p:embeddedFont>
      <p:font typeface="나눔스퀘어_ac ExtraBold" panose="020B0600000101010101" pitchFamily="50" charset="-127"/>
      <p:bold r:id="rId57"/>
    </p:embeddedFont>
    <p:embeddedFont>
      <p:font typeface="맑은 고딕" panose="020B0503020000020004" pitchFamily="50" charset="-127"/>
      <p:regular r:id="rId58"/>
      <p:bold r:id="rId59"/>
    </p:embeddedFont>
  </p:embeddedFontLst>
  <p:defaultTextStyle>
    <a:defPPr>
      <a:defRPr lang="ko-KR"/>
    </a:defPPr>
    <a:lvl1pPr marL="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99CCFF"/>
    <a:srgbClr val="92B1D6"/>
    <a:srgbClr val="8FA4E1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94660"/>
  </p:normalViewPr>
  <p:slideViewPr>
    <p:cSldViewPr>
      <p:cViewPr>
        <p:scale>
          <a:sx n="75" d="100"/>
          <a:sy n="75" d="100"/>
        </p:scale>
        <p:origin x="1362" y="75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78EEB-8A04-4901-BCA8-805564706735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63B87-BE34-4C15-B3F0-3C8B237DB62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754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4426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549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922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126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389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7810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1686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4166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10121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3150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0523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0381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2614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4853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0535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729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4295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7762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1763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25590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00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6342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3488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20704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95999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26987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79572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11759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718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5634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4988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00436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9619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4716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6185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1082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9297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512392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5799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9170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87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088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79220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2740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63B87-BE34-4C15-B3F0-3C8B237DB62C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76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281" y="2130922"/>
            <a:ext cx="10361851" cy="1470366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2615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21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8049" y="206422"/>
            <a:ext cx="2742843" cy="438886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521" y="206422"/>
            <a:ext cx="8025355" cy="438886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912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9441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6713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521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6793" y="1200428"/>
            <a:ext cx="5384099" cy="3394861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6173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2568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2568" y="2175378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321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628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4874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528" y="273112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113" y="273116"/>
            <a:ext cx="6814779" cy="5854469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528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463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345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C26F6-780F-4EDC-B58A-9C3C635EEDED}" type="datetimeFigureOut">
              <a:rPr lang="ko-KR" altLang="en-US" smtClean="0"/>
              <a:t>2024-07-25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706175-63DC-4DCA-B53B-6E6502AD03A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56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w.go.kr/LSW/lsLinkCommonInfo.do?lspttninfSeq=60038&amp;chrClsCd=010202#AJAX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b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image" Target="../media/image1.bmp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b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b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bm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hyperlink" Target="&#48520;&#48277;&#49324;&#51652;/20190415_193108.mp4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bm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b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액자 10"/>
          <p:cNvSpPr/>
          <p:nvPr/>
        </p:nvSpPr>
        <p:spPr>
          <a:xfrm>
            <a:off x="-1" y="-1452"/>
            <a:ext cx="12190413" cy="6858000"/>
          </a:xfrm>
          <a:prstGeom prst="frame">
            <a:avLst>
              <a:gd name="adj1" fmla="val 275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1866885" y="4293096"/>
            <a:ext cx="323528" cy="25649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9239101" y="6542928"/>
            <a:ext cx="2627784" cy="31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7B46B-86BC-49BF-9372-C72F9750723D}"/>
              </a:ext>
            </a:extLst>
          </p:cNvPr>
          <p:cNvSpPr txBox="1"/>
          <p:nvPr/>
        </p:nvSpPr>
        <p:spPr>
          <a:xfrm>
            <a:off x="1270669" y="1989634"/>
            <a:ext cx="813690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400" dirty="0">
                <a:solidFill>
                  <a:srgbClr val="1F497D"/>
                </a:solidFill>
                <a:ea typeface="G마켓 산스 Bold" panose="02000000000000000000" pitchFamily="50" charset="-127"/>
              </a:rPr>
              <a:t>민자투자사업운영 </a:t>
            </a:r>
            <a:endParaRPr lang="en-US" altLang="ko-KR" sz="5400" dirty="0">
              <a:solidFill>
                <a:srgbClr val="1F497D"/>
              </a:solidFill>
              <a:ea typeface="G마켓 산스 Bold" panose="02000000000000000000" pitchFamily="50" charset="-127"/>
            </a:endParaRPr>
          </a:p>
          <a:p>
            <a:r>
              <a:rPr lang="ko-KR" altLang="en-US" sz="5400" dirty="0">
                <a:solidFill>
                  <a:srgbClr val="1F497D"/>
                </a:solidFill>
                <a:ea typeface="G마켓 산스 Bold" panose="02000000000000000000" pitchFamily="50" charset="-127"/>
              </a:rPr>
              <a:t>실태와 문제점</a:t>
            </a:r>
            <a:endParaRPr lang="en-US" altLang="ko-KR" sz="5400" dirty="0">
              <a:solidFill>
                <a:srgbClr val="1F497D"/>
              </a:solidFill>
              <a:ea typeface="G마켓 산스 Bold" panose="02000000000000000000" pitchFamily="50" charset="-127"/>
            </a:endParaRPr>
          </a:p>
          <a:p>
            <a:endParaRPr lang="en-US" altLang="ko-KR" sz="2800" dirty="0"/>
          </a:p>
          <a:p>
            <a:r>
              <a:rPr lang="en-US" altLang="ko-KR" sz="2800" dirty="0"/>
              <a:t>: </a:t>
            </a:r>
            <a:r>
              <a:rPr lang="ko-KR" altLang="en-US" sz="2800" dirty="0" err="1"/>
              <a:t>전주리싸이클링타운에</a:t>
            </a:r>
            <a:r>
              <a:rPr lang="ko-KR" altLang="en-US" sz="2800" dirty="0"/>
              <a:t> 대한</a:t>
            </a:r>
            <a:endParaRPr lang="en-US" altLang="ko-KR" sz="2800" dirty="0"/>
          </a:p>
          <a:p>
            <a:r>
              <a:rPr lang="en-US" altLang="ko-KR" sz="2800" dirty="0"/>
              <a:t>  </a:t>
            </a:r>
            <a:r>
              <a:rPr lang="ko-KR" altLang="en-US" sz="2800" dirty="0"/>
              <a:t>주무관청 전주시의 부적절 행정을 중심으로</a:t>
            </a:r>
          </a:p>
        </p:txBody>
      </p:sp>
    </p:spTree>
    <p:extLst>
      <p:ext uri="{BB962C8B-B14F-4D97-AF65-F5344CB8AC3E}">
        <p14:creationId xmlns:p14="http://schemas.microsoft.com/office/powerpoint/2010/main" val="2360983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10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556450" y="1915572"/>
            <a:ext cx="640871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사회기반시설에 대한 민자투자법 시행령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C65B-39AB-1F43-AB95-DFB75CAA85FF}"/>
              </a:ext>
            </a:extLst>
          </p:cNvPr>
          <p:cNvSpPr txBox="1"/>
          <p:nvPr/>
        </p:nvSpPr>
        <p:spPr>
          <a:xfrm>
            <a:off x="556450" y="2693006"/>
            <a:ext cx="11076200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제35조(</a:t>
            </a:r>
            <a:r>
              <a:rPr kumimoji="0" lang="ko-KR" altLang="ko-KR" sz="2000" b="1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감독ㆍ명령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법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제45조제1항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에서 “대통령령으로 정하는 </a:t>
            </a:r>
            <a:r>
              <a:rPr kumimoji="0" lang="ko-KR" altLang="ko-KR" sz="2000" b="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경우”란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법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제46조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각 호 및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법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제47조제1항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각 호 외의 경우로서 다음 각 호의 어느 하나에 해당하는 경우를 말한다.</a:t>
            </a:r>
            <a:endParaRPr kumimoji="0" lang="ko-KR" altLang="ko-KR" sz="90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200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1. 주무관청이 부실시공 방지 또는 시설의 정상적인 운영을 위하여 필요하다고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  <a:hlinkClick r:id="rId3" tooltip="팝업으로 이동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인정하는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경우</a:t>
            </a:r>
            <a:endParaRPr kumimoji="0" lang="ko-KR" altLang="ko-KR" sz="90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2. 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법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제4조제1호부터 제3호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까지의 규정에 해당하는 시설의 사업시행자가 이용자의 편익을 현저히 저해할 정도로 시설의 </a:t>
            </a:r>
            <a:r>
              <a:rPr kumimoji="0" lang="ko-KR" altLang="ko-KR" sz="2000" b="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유지ㆍ관리를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소홀히 한다고 판단되는 경우</a:t>
            </a:r>
            <a:endParaRPr kumimoji="0" lang="ko-KR" altLang="ko-KR" sz="480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80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11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2A384-6CB5-81A1-E4B3-A522CC9B1DD3}"/>
              </a:ext>
            </a:extLst>
          </p:cNvPr>
          <p:cNvSpPr txBox="1"/>
          <p:nvPr/>
        </p:nvSpPr>
        <p:spPr>
          <a:xfrm>
            <a:off x="1244720" y="1939009"/>
            <a:ext cx="100811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kern="0" spc="-50" dirty="0">
                <a:solidFill>
                  <a:srgbClr val="000000"/>
                </a:solidFill>
                <a:effectLst/>
                <a:latin typeface="+mn-ea"/>
              </a:rPr>
              <a:t>▲법령이나 실시협약을 위반했을 경우 </a:t>
            </a:r>
            <a:endParaRPr lang="en-US" altLang="ko-KR" kern="0" spc="-50" dirty="0">
              <a:solidFill>
                <a:srgbClr val="000000"/>
              </a:solidFill>
              <a:effectLst/>
              <a:latin typeface="+mn-ea"/>
            </a:endParaRPr>
          </a:p>
          <a:p>
            <a:r>
              <a:rPr lang="ko-KR" altLang="en-US" kern="0" spc="-50" dirty="0">
                <a:solidFill>
                  <a:srgbClr val="000000"/>
                </a:solidFill>
                <a:effectLst/>
                <a:latin typeface="+mn-ea"/>
              </a:rPr>
              <a:t>▲공익을 저해할 경우 </a:t>
            </a:r>
            <a:endParaRPr lang="en-US" altLang="ko-KR" kern="0" spc="-50" dirty="0">
              <a:solidFill>
                <a:srgbClr val="000000"/>
              </a:solidFill>
              <a:effectLst/>
              <a:latin typeface="+mn-ea"/>
            </a:endParaRPr>
          </a:p>
          <a:p>
            <a:r>
              <a:rPr lang="ko-KR" altLang="en-US" kern="0" spc="-50" dirty="0">
                <a:solidFill>
                  <a:srgbClr val="000000"/>
                </a:solidFill>
                <a:effectLst/>
                <a:latin typeface="+mn-ea"/>
              </a:rPr>
              <a:t>▲시설의 유지</a:t>
            </a:r>
            <a:r>
              <a:rPr lang="en-US" altLang="ko-KR" kern="0" spc="-50" dirty="0">
                <a:solidFill>
                  <a:srgbClr val="000000"/>
                </a:solidFill>
                <a:effectLst/>
                <a:latin typeface="+mn-ea"/>
              </a:rPr>
              <a:t>·</a:t>
            </a:r>
            <a:r>
              <a:rPr lang="ko-KR" altLang="en-US" kern="0" spc="-50" dirty="0">
                <a:solidFill>
                  <a:srgbClr val="000000"/>
                </a:solidFill>
                <a:effectLst/>
                <a:latin typeface="+mn-ea"/>
              </a:rPr>
              <a:t>관리가 소홀해서 사업의 정상적 운영을 위한 경우 </a:t>
            </a:r>
            <a:endParaRPr lang="en-US" altLang="ko-KR" kern="0" spc="-50" dirty="0">
              <a:solidFill>
                <a:srgbClr val="000000"/>
              </a:solidFill>
              <a:effectLst/>
              <a:latin typeface="+mn-ea"/>
            </a:endParaRPr>
          </a:p>
          <a:p>
            <a:endParaRPr lang="en-US" altLang="ko-KR" b="1" kern="0" spc="-50" dirty="0">
              <a:solidFill>
                <a:srgbClr val="000000"/>
              </a:solidFill>
              <a:latin typeface="+mn-ea"/>
            </a:endParaRPr>
          </a:p>
          <a:p>
            <a:r>
              <a:rPr lang="ko-KR" altLang="en-US" sz="2800" b="1" kern="0" spc="-50" dirty="0">
                <a:solidFill>
                  <a:srgbClr val="1F497D"/>
                </a:solidFill>
                <a:latin typeface="+mn-ea"/>
              </a:rPr>
              <a:t>주무관청은 감독</a:t>
            </a:r>
            <a:r>
              <a:rPr lang="en-US" altLang="ko-KR" sz="2800" b="1" kern="0" spc="-50" dirty="0">
                <a:solidFill>
                  <a:srgbClr val="1F497D"/>
                </a:solidFill>
                <a:latin typeface="+mn-ea"/>
              </a:rPr>
              <a:t>-</a:t>
            </a:r>
            <a:r>
              <a:rPr lang="ko-KR" altLang="en-US" sz="2800" b="1" kern="0" spc="-50" dirty="0">
                <a:solidFill>
                  <a:srgbClr val="1F497D"/>
                </a:solidFill>
                <a:latin typeface="+mn-ea"/>
              </a:rPr>
              <a:t>명령 권한을 사용할 수 있음</a:t>
            </a:r>
            <a:r>
              <a:rPr lang="en-US" altLang="ko-KR" sz="2800" b="1" kern="0" spc="-50" dirty="0">
                <a:solidFill>
                  <a:srgbClr val="1F497D"/>
                </a:solidFill>
                <a:latin typeface="+mn-ea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1822F-410F-F3F0-0271-3B92C9B0E782}"/>
              </a:ext>
            </a:extLst>
          </p:cNvPr>
          <p:cNvSpPr txBox="1"/>
          <p:nvPr/>
        </p:nvSpPr>
        <p:spPr>
          <a:xfrm>
            <a:off x="1222346" y="4371782"/>
            <a:ext cx="1008112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200" b="1" kern="0" spc="-50" dirty="0">
                <a:solidFill>
                  <a:srgbClr val="1F497D"/>
                </a:solidFill>
                <a:latin typeface="+mn-ea"/>
              </a:rPr>
              <a:t>민자투자사업의 대상 </a:t>
            </a:r>
            <a:r>
              <a:rPr lang="en-US" altLang="ko-KR" sz="3200" b="1" kern="0" spc="-50" dirty="0">
                <a:solidFill>
                  <a:srgbClr val="1F497D"/>
                </a:solidFill>
                <a:latin typeface="+mn-ea"/>
              </a:rPr>
              <a:t>= </a:t>
            </a:r>
            <a:r>
              <a:rPr lang="ko-KR" altLang="en-US" sz="3200" b="1" kern="0" spc="-50" dirty="0">
                <a:solidFill>
                  <a:srgbClr val="1F497D"/>
                </a:solidFill>
                <a:latin typeface="+mn-ea"/>
              </a:rPr>
              <a:t>사회기반시설</a:t>
            </a:r>
            <a:endParaRPr lang="en-US" altLang="ko-KR" sz="3200" b="1" kern="0" spc="-50" dirty="0">
              <a:solidFill>
                <a:srgbClr val="1F497D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kern="0" spc="-50" dirty="0">
                <a:solidFill>
                  <a:srgbClr val="000000"/>
                </a:solidFill>
                <a:latin typeface="+mn-ea"/>
              </a:rPr>
              <a:t>: </a:t>
            </a:r>
            <a:r>
              <a:rPr lang="ko-KR" altLang="en-US" kern="0" spc="-50" dirty="0">
                <a:solidFill>
                  <a:srgbClr val="000000"/>
                </a:solidFill>
                <a:latin typeface="+mn-ea"/>
              </a:rPr>
              <a:t>사회기반시설의 공익적 측면을 고려한 주무관청의 관리감독 권한 존재</a:t>
            </a:r>
            <a:endParaRPr lang="en-US" altLang="ko-KR" kern="0" spc="-50" dirty="0">
              <a:solidFill>
                <a:srgbClr val="0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6847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12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2A384-6CB5-81A1-E4B3-A522CC9B1DD3}"/>
              </a:ext>
            </a:extLst>
          </p:cNvPr>
          <p:cNvSpPr txBox="1"/>
          <p:nvPr/>
        </p:nvSpPr>
        <p:spPr>
          <a:xfrm>
            <a:off x="1244720" y="1939009"/>
            <a:ext cx="10081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kern="0" spc="-50" dirty="0">
                <a:solidFill>
                  <a:srgbClr val="1F497D"/>
                </a:solidFill>
                <a:latin typeface="+mn-ea"/>
              </a:rPr>
              <a:t>‘</a:t>
            </a:r>
            <a:r>
              <a:rPr lang="ko-KR" altLang="en-US" sz="3200" b="1" kern="0" spc="-50" dirty="0">
                <a:solidFill>
                  <a:srgbClr val="1F497D"/>
                </a:solidFill>
                <a:latin typeface="+mn-ea"/>
              </a:rPr>
              <a:t>자유로운 경영 활동을 저해하지 않는 범위</a:t>
            </a:r>
            <a:r>
              <a:rPr lang="en-US" altLang="ko-KR" sz="3200" b="1" kern="0" spc="-50" dirty="0">
                <a:solidFill>
                  <a:srgbClr val="1F497D"/>
                </a:solidFill>
                <a:latin typeface="+mn-ea"/>
              </a:rPr>
              <a:t>’</a:t>
            </a:r>
          </a:p>
          <a:p>
            <a:pPr algn="ctr"/>
            <a:r>
              <a:rPr lang="en-US" altLang="ko-KR" sz="3200" b="1" kern="0" spc="-50" dirty="0">
                <a:solidFill>
                  <a:srgbClr val="1F497D"/>
                </a:solidFill>
                <a:latin typeface="+mn-ea"/>
              </a:rPr>
              <a:t>+</a:t>
            </a:r>
          </a:p>
          <a:p>
            <a:pPr algn="ctr"/>
            <a:r>
              <a:rPr lang="ko-KR" altLang="en-US" sz="3200" b="1" kern="0" spc="-50" dirty="0">
                <a:solidFill>
                  <a:srgbClr val="1F497D"/>
                </a:solidFill>
                <a:latin typeface="+mn-ea"/>
              </a:rPr>
              <a:t>주무관청의 감독과 명령에 대한 명시적 내용 없음</a:t>
            </a:r>
            <a:endParaRPr lang="en-US" altLang="ko-KR" sz="3200" b="1" kern="0" spc="-50" dirty="0">
              <a:solidFill>
                <a:srgbClr val="1F497D"/>
              </a:solidFill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1A495-0C82-E54D-9ED9-054D39463560}"/>
              </a:ext>
            </a:extLst>
          </p:cNvPr>
          <p:cNvSpPr txBox="1"/>
          <p:nvPr/>
        </p:nvSpPr>
        <p:spPr>
          <a:xfrm>
            <a:off x="2184712" y="4318320"/>
            <a:ext cx="8291392" cy="149861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주무관청이 법적 한계를 이유로 권한을 행사하지 않음</a:t>
            </a:r>
            <a:endParaRPr lang="en-US" altLang="ko-KR" sz="32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주무관청의 감독</a:t>
            </a:r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명령에 대한 불이행과 쟁송 가능성</a:t>
            </a:r>
            <a:endParaRPr lang="en-US" altLang="ko-KR" sz="32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2025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13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사모펀드 사업 참여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266" name="Picture 2" descr="전주시민회가 19일 공개한 문서와 자료들.">
            <a:extLst>
              <a:ext uri="{FF2B5EF4-FFF2-40B4-BE49-F238E27FC236}">
                <a16:creationId xmlns:a16="http://schemas.microsoft.com/office/drawing/2014/main" id="{42E0938B-E73B-AF88-AB4C-108B94FEA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" b="49613"/>
          <a:stretch/>
        </p:blipFill>
        <p:spPr bwMode="auto">
          <a:xfrm>
            <a:off x="231180" y="1972422"/>
            <a:ext cx="6435352" cy="461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90B3AE-ADFC-2AE3-AE55-8C8F9107B997}"/>
              </a:ext>
            </a:extLst>
          </p:cNvPr>
          <p:cNvSpPr txBox="1"/>
          <p:nvPr/>
        </p:nvSpPr>
        <p:spPr>
          <a:xfrm>
            <a:off x="7103318" y="3112182"/>
            <a:ext cx="46634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사업계획서 상에서는</a:t>
            </a:r>
            <a:endParaRPr lang="en-US" altLang="ko-KR" dirty="0"/>
          </a:p>
          <a:p>
            <a:r>
              <a:rPr lang="ko-KR" altLang="en-US" dirty="0"/>
              <a:t>재무적 투자자로 우리은행이 참여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실시협약 체결 시에는</a:t>
            </a:r>
            <a:endParaRPr lang="en-US" altLang="ko-KR" dirty="0"/>
          </a:p>
          <a:p>
            <a:r>
              <a:rPr lang="ko-KR" altLang="en-US" dirty="0"/>
              <a:t>우리은행 날인이 없음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413333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14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사모펀드 사업 참여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A70FD39-93D6-F836-827E-48503FF9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92" y="2637706"/>
            <a:ext cx="6120130" cy="305015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7CBB0-850F-364C-28C5-45D33797512A}"/>
              </a:ext>
            </a:extLst>
          </p:cNvPr>
          <p:cNvSpPr txBox="1"/>
          <p:nvPr/>
        </p:nvSpPr>
        <p:spPr>
          <a:xfrm>
            <a:off x="6690220" y="2547260"/>
            <a:ext cx="5083443" cy="461665"/>
          </a:xfrm>
          <a:prstGeom prst="rect">
            <a:avLst/>
          </a:prstGeom>
          <a:solidFill>
            <a:srgbClr val="1F497D"/>
          </a:solidFill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한국개발연구원의 표준실시협약</a:t>
            </a:r>
            <a:r>
              <a:rPr lang="en-US" altLang="ko-KR" b="1" dirty="0">
                <a:solidFill>
                  <a:schemeClr val="bg1"/>
                </a:solidFill>
              </a:rPr>
              <a:t>(</a:t>
            </a:r>
            <a:r>
              <a:rPr lang="ko-KR" altLang="en-US" b="1" dirty="0">
                <a:solidFill>
                  <a:schemeClr val="bg1"/>
                </a:solidFill>
              </a:rPr>
              <a:t>안</a:t>
            </a:r>
            <a:r>
              <a:rPr lang="en-US" altLang="ko-KR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35FE2-AA76-9186-357C-95E631382E60}"/>
              </a:ext>
            </a:extLst>
          </p:cNvPr>
          <p:cNvSpPr txBox="1"/>
          <p:nvPr/>
        </p:nvSpPr>
        <p:spPr>
          <a:xfrm>
            <a:off x="6599262" y="3362388"/>
            <a:ext cx="51475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/>
              <a:t>“</a:t>
            </a:r>
            <a:r>
              <a:rPr lang="ko-KR" altLang="en-US" dirty="0"/>
              <a:t>실시협약 형해화를 예방하기 위해</a:t>
            </a:r>
            <a:endParaRPr lang="en-US" altLang="ko-KR" dirty="0"/>
          </a:p>
          <a:p>
            <a:pPr algn="ctr"/>
            <a:r>
              <a:rPr lang="ko-KR" altLang="en-US" dirty="0"/>
              <a:t>출자예정자들이 공동으로 실시협약에</a:t>
            </a:r>
            <a:endParaRPr lang="en-US" altLang="ko-KR" dirty="0"/>
          </a:p>
          <a:p>
            <a:pPr algn="ctr"/>
            <a:r>
              <a:rPr lang="ko-KR" altLang="en-US" dirty="0" err="1"/>
              <a:t>서명토록</a:t>
            </a:r>
            <a:r>
              <a:rPr lang="ko-KR" altLang="en-US" dirty="0"/>
              <a:t> 하여</a:t>
            </a:r>
            <a:r>
              <a:rPr lang="en-US" altLang="ko-KR" dirty="0"/>
              <a:t>(…)”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229133-DF56-1566-7F64-31EAD6438878}"/>
              </a:ext>
            </a:extLst>
          </p:cNvPr>
          <p:cNvSpPr txBox="1"/>
          <p:nvPr/>
        </p:nvSpPr>
        <p:spPr>
          <a:xfrm>
            <a:off x="7148678" y="5003345"/>
            <a:ext cx="4166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1F497D"/>
                </a:solidFill>
              </a:rPr>
              <a:t>출자예정자 전부의 날인 없는</a:t>
            </a:r>
            <a:endParaRPr lang="en-US" altLang="ko-KR" b="1" dirty="0">
              <a:solidFill>
                <a:srgbClr val="1F497D"/>
              </a:solidFill>
            </a:endParaRPr>
          </a:p>
          <a:p>
            <a:pPr algn="ctr"/>
            <a:r>
              <a:rPr lang="ko-KR" altLang="en-US" b="1" dirty="0">
                <a:solidFill>
                  <a:srgbClr val="1F497D"/>
                </a:solidFill>
              </a:rPr>
              <a:t>절차적 하자</a:t>
            </a:r>
            <a:endParaRPr lang="en-US" altLang="ko-KR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0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사모펀드 사업 참여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BAC58312-42C3-0B99-330B-D5CE1A761D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347217"/>
              </p:ext>
            </p:extLst>
          </p:nvPr>
        </p:nvGraphicFramePr>
        <p:xfrm>
          <a:off x="1890186" y="2281477"/>
          <a:ext cx="8280920" cy="3314907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3787385">
                  <a:extLst>
                    <a:ext uri="{9D8B030D-6E8A-4147-A177-3AD203B41FA5}">
                      <a16:colId xmlns:a16="http://schemas.microsoft.com/office/drawing/2014/main" val="3410611235"/>
                    </a:ext>
                  </a:extLst>
                </a:gridCol>
                <a:gridCol w="1497755">
                  <a:extLst>
                    <a:ext uri="{9D8B030D-6E8A-4147-A177-3AD203B41FA5}">
                      <a16:colId xmlns:a16="http://schemas.microsoft.com/office/drawing/2014/main" val="1669354977"/>
                    </a:ext>
                  </a:extLst>
                </a:gridCol>
                <a:gridCol w="1497815">
                  <a:extLst>
                    <a:ext uri="{9D8B030D-6E8A-4147-A177-3AD203B41FA5}">
                      <a16:colId xmlns:a16="http://schemas.microsoft.com/office/drawing/2014/main" val="2081539231"/>
                    </a:ext>
                  </a:extLst>
                </a:gridCol>
                <a:gridCol w="1497965">
                  <a:extLst>
                    <a:ext uri="{9D8B030D-6E8A-4147-A177-3AD203B41FA5}">
                      <a16:colId xmlns:a16="http://schemas.microsoft.com/office/drawing/2014/main" val="1184558606"/>
                    </a:ext>
                  </a:extLst>
                </a:gridCol>
              </a:tblGrid>
              <a:tr h="45483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+mn-ea"/>
                          <a:ea typeface="+mn-ea"/>
                        </a:rPr>
                        <a:t>주주명</a:t>
                      </a:r>
                      <a:endParaRPr lang="ko-KR" alt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+mn-ea"/>
                        <a:ea typeface="+mn-ea"/>
                      </a:endParaRPr>
                    </a:p>
                  </a:txBody>
                  <a:tcPr marL="9525" marR="9525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+mn-ea"/>
                          <a:ea typeface="+mn-ea"/>
                        </a:rPr>
                        <a:t>`14.12.</a:t>
                      </a:r>
                      <a:endParaRPr 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+mn-ea"/>
                        <a:ea typeface="+mn-ea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+mn-ea"/>
                          <a:ea typeface="+mn-ea"/>
                        </a:rPr>
                        <a:t>`15. 5. 12.</a:t>
                      </a:r>
                      <a:endParaRPr 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+mn-ea"/>
                        <a:ea typeface="+mn-ea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+mn-ea"/>
                          <a:ea typeface="+mn-ea"/>
                        </a:rPr>
                        <a:t>`15. 10. 28.</a:t>
                      </a:r>
                      <a:endParaRPr 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D9D9D9"/>
                        </a:highlight>
                        <a:latin typeface="+mn-ea"/>
                        <a:ea typeface="+mn-ea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02873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 dirty="0" err="1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미래에셋맵스클린에코사모특별자산투자신탁</a:t>
                      </a:r>
                      <a:r>
                        <a:rPr lang="en-US" altLang="ko-KR" sz="1400" b="1" kern="0" spc="-50" dirty="0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400" b="1" kern="0" spc="-50" dirty="0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호</a:t>
                      </a: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-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1,000,000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1F497D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1,089,200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5227052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주식회사 태영건설</a:t>
                      </a: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571,830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571,830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571,830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227844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유한회사 한백종합건설</a:t>
                      </a: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272,300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272,300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272,300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9803956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성우건설 주식회사</a:t>
                      </a: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136,150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136,150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136,150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0256727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주식회사 </a:t>
                      </a:r>
                      <a:r>
                        <a:rPr lang="ko-KR" altLang="en-US" sz="1400" kern="0" spc="-5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티에스케이워터</a:t>
                      </a:r>
                      <a:endParaRPr lang="ko-KR" alt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+mn-ea"/>
                        <a:ea typeface="+mn-ea"/>
                      </a:endParaRP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108,920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108,920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108,920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853830"/>
                  </a:ext>
                </a:extLst>
              </a:tr>
              <a:tr h="47667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계</a:t>
                      </a:r>
                    </a:p>
                  </a:txBody>
                  <a:tcPr marL="35941" marR="35941" marT="9525" marB="9525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1,089,200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2,089,200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+mn-ea"/>
                          <a:ea typeface="+mn-ea"/>
                        </a:rPr>
                        <a:t>2,178,400</a:t>
                      </a:r>
                    </a:p>
                  </a:txBody>
                  <a:tcPr marL="35941" marR="35941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95343131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5CAE8088-05CD-5599-CFA9-6F6E5F7D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289813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C89863-889C-AC3C-33A0-846F4612D3D7}"/>
              </a:ext>
            </a:extLst>
          </p:cNvPr>
          <p:cNvSpPr txBox="1"/>
          <p:nvPr/>
        </p:nvSpPr>
        <p:spPr>
          <a:xfrm>
            <a:off x="2583764" y="5839157"/>
            <a:ext cx="68451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solidFill>
                  <a:srgbClr val="1F497D"/>
                </a:solidFill>
              </a:rPr>
              <a:t>우리은행 대신 등장한 사모펀드</a:t>
            </a:r>
            <a:r>
              <a:rPr lang="en-US" altLang="ko-KR" b="1" dirty="0">
                <a:solidFill>
                  <a:srgbClr val="1F497D"/>
                </a:solidFill>
              </a:rPr>
              <a:t>,</a:t>
            </a: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그런데 전주시의 사전승인 절차 누락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971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사모펀드 사업 참여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5CAE8088-05CD-5599-CFA9-6F6E5F7DF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063" y="2898131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4AC73D6-D00F-B4F4-D35D-4F558B5E80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000908"/>
            <a:ext cx="6133469" cy="2662842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59D74F93-1CB9-C76E-7684-4108AB50D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98773"/>
              </p:ext>
            </p:extLst>
          </p:nvPr>
        </p:nvGraphicFramePr>
        <p:xfrm>
          <a:off x="406574" y="4698563"/>
          <a:ext cx="8136904" cy="1970532"/>
        </p:xfrm>
        <a:graphic>
          <a:graphicData uri="http://schemas.openxmlformats.org/drawingml/2006/table">
            <a:tbl>
              <a:tblPr/>
              <a:tblGrid>
                <a:gridCol w="2019636">
                  <a:extLst>
                    <a:ext uri="{9D8B030D-6E8A-4147-A177-3AD203B41FA5}">
                      <a16:colId xmlns:a16="http://schemas.microsoft.com/office/drawing/2014/main" val="3791339633"/>
                    </a:ext>
                  </a:extLst>
                </a:gridCol>
                <a:gridCol w="1529317">
                  <a:extLst>
                    <a:ext uri="{9D8B030D-6E8A-4147-A177-3AD203B41FA5}">
                      <a16:colId xmlns:a16="http://schemas.microsoft.com/office/drawing/2014/main" val="3728098014"/>
                    </a:ext>
                  </a:extLst>
                </a:gridCol>
                <a:gridCol w="1529317">
                  <a:extLst>
                    <a:ext uri="{9D8B030D-6E8A-4147-A177-3AD203B41FA5}">
                      <a16:colId xmlns:a16="http://schemas.microsoft.com/office/drawing/2014/main" val="76105606"/>
                    </a:ext>
                  </a:extLst>
                </a:gridCol>
                <a:gridCol w="1529317">
                  <a:extLst>
                    <a:ext uri="{9D8B030D-6E8A-4147-A177-3AD203B41FA5}">
                      <a16:colId xmlns:a16="http://schemas.microsoft.com/office/drawing/2014/main" val="2668741077"/>
                    </a:ext>
                  </a:extLst>
                </a:gridCol>
                <a:gridCol w="1529317">
                  <a:extLst>
                    <a:ext uri="{9D8B030D-6E8A-4147-A177-3AD203B41FA5}">
                      <a16:colId xmlns:a16="http://schemas.microsoft.com/office/drawing/2014/main" val="2851642599"/>
                    </a:ext>
                  </a:extLst>
                </a:gridCol>
              </a:tblGrid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12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974093"/>
                  </a:ext>
                </a:extLst>
              </a:tr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 이자비용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598,149,987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2,530,214,000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3,019,414,000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2,846,778,000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4957836"/>
                  </a:ext>
                </a:extLst>
              </a:tr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사모펀드 이자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1,014,469,000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1,044,008,000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948,086,000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1,049,760,000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1903516"/>
                  </a:ext>
                </a:extLst>
              </a:tr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총계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641595"/>
                  </a:ext>
                </a:extLst>
              </a:tr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 이자비용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2,631,982,000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2,634,698,000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2,851,522,000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17,112,757,987</a:t>
                      </a:r>
                      <a:endParaRPr 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025734"/>
                  </a:ext>
                </a:extLst>
              </a:tr>
              <a:tr h="24739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2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사모펀드 이자</a:t>
                      </a:r>
                      <a:endParaRPr lang="ko-KR" altLang="en-US" sz="12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1,052,636,000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1,049,760,000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1,049,760,000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7,208,479,000</a:t>
                      </a:r>
                      <a:endParaRPr lang="en-US" sz="12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822788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A95868-BD9E-A136-F0FA-A99E245D172D}"/>
              </a:ext>
            </a:extLst>
          </p:cNvPr>
          <p:cNvSpPr txBox="1"/>
          <p:nvPr/>
        </p:nvSpPr>
        <p:spPr>
          <a:xfrm>
            <a:off x="7041835" y="2821187"/>
            <a:ext cx="4742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1F497D"/>
                </a:solidFill>
              </a:rPr>
              <a:t>12.0%</a:t>
            </a:r>
            <a:r>
              <a:rPr lang="ko-KR" altLang="en-US" sz="3200" b="1" dirty="0">
                <a:solidFill>
                  <a:srgbClr val="1F497D"/>
                </a:solidFill>
              </a:rPr>
              <a:t> 이율의 고리대출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매년 </a:t>
            </a:r>
            <a:r>
              <a:rPr lang="en-US" altLang="ko-KR" sz="3200" b="1" dirty="0">
                <a:solidFill>
                  <a:srgbClr val="1F497D"/>
                </a:solidFill>
              </a:rPr>
              <a:t>10</a:t>
            </a:r>
            <a:r>
              <a:rPr lang="ko-KR" altLang="en-US" sz="3200" b="1" dirty="0">
                <a:solidFill>
                  <a:srgbClr val="1F497D"/>
                </a:solidFill>
              </a:rPr>
              <a:t>억 원의 이자수익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689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사모펀드 사업 참여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5D66BDA3-213C-5F07-DD43-3190E6F35A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863502"/>
              </p:ext>
            </p:extLst>
          </p:nvPr>
        </p:nvGraphicFramePr>
        <p:xfrm>
          <a:off x="2062758" y="2100421"/>
          <a:ext cx="8064895" cy="3219440"/>
        </p:xfrm>
        <a:graphic>
          <a:graphicData uri="http://schemas.openxmlformats.org/drawingml/2006/table">
            <a:tbl>
              <a:tblPr/>
              <a:tblGrid>
                <a:gridCol w="2001763">
                  <a:extLst>
                    <a:ext uri="{9D8B030D-6E8A-4147-A177-3AD203B41FA5}">
                      <a16:colId xmlns:a16="http://schemas.microsoft.com/office/drawing/2014/main" val="78186144"/>
                    </a:ext>
                  </a:extLst>
                </a:gridCol>
                <a:gridCol w="1515783">
                  <a:extLst>
                    <a:ext uri="{9D8B030D-6E8A-4147-A177-3AD203B41FA5}">
                      <a16:colId xmlns:a16="http://schemas.microsoft.com/office/drawing/2014/main" val="683874337"/>
                    </a:ext>
                  </a:extLst>
                </a:gridCol>
                <a:gridCol w="1515783">
                  <a:extLst>
                    <a:ext uri="{9D8B030D-6E8A-4147-A177-3AD203B41FA5}">
                      <a16:colId xmlns:a16="http://schemas.microsoft.com/office/drawing/2014/main" val="2432444257"/>
                    </a:ext>
                  </a:extLst>
                </a:gridCol>
                <a:gridCol w="1515783">
                  <a:extLst>
                    <a:ext uri="{9D8B030D-6E8A-4147-A177-3AD203B41FA5}">
                      <a16:colId xmlns:a16="http://schemas.microsoft.com/office/drawing/2014/main" val="2968558106"/>
                    </a:ext>
                  </a:extLst>
                </a:gridCol>
                <a:gridCol w="1515783">
                  <a:extLst>
                    <a:ext uri="{9D8B030D-6E8A-4147-A177-3AD203B41FA5}">
                      <a16:colId xmlns:a16="http://schemas.microsoft.com/office/drawing/2014/main" val="359561318"/>
                    </a:ext>
                  </a:extLst>
                </a:gridCol>
              </a:tblGrid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2016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2017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2018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2019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119444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영업이익</a:t>
                      </a:r>
                      <a:r>
                        <a:rPr lang="en-US" altLang="ko-KR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손실</a:t>
                      </a:r>
                      <a:r>
                        <a:rPr lang="en-US" altLang="ko-KR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44,282,645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1,094,965,195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1,714,230,081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2,406,334,474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0137990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금융비용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598,149,987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2,530,213,836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3,019,414,101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2,846,777,895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0594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총포괄이익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손실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(553,317,278)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(1,430,242,885)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(1,298,813,910)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(432,157,747)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652783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2020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2021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2022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총계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485571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영업이익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손실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1,286,461,134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1,479,395,204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2,547,822,449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10,573,491,182</a:t>
                      </a:r>
                      <a:endParaRPr 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4659389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금융비용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2,631,981,860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2,634,697,792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2,851,521,666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17,112,757,137</a:t>
                      </a:r>
                      <a:endParaRPr 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771615"/>
                  </a:ext>
                </a:extLst>
              </a:tr>
              <a:tr h="40243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총포괄이익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손실</a:t>
                      </a:r>
                      <a:r>
                        <a:rPr lang="en-US" altLang="ko-KR" sz="1400" b="1" kern="0" spc="-5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)</a:t>
                      </a:r>
                      <a:endParaRPr lang="ko-KR" altLang="en-US" sz="1400" kern="0" spc="-5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>
                      <a:noFill/>
                    </a:lnL>
                    <a:lnR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(1,332,678,221)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(1,144,181,261)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-5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(292,928,304)</a:t>
                      </a: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spc="-50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+mn-ea"/>
                          <a:ea typeface="+mn-ea"/>
                        </a:rPr>
                        <a:t>-6,484,319,606</a:t>
                      </a:r>
                      <a:endParaRPr lang="en-US" sz="1400" kern="0" spc="-50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4885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AA1A1A5-2C48-6A5C-9B38-C6E38BF9DC4C}"/>
              </a:ext>
            </a:extLst>
          </p:cNvPr>
          <p:cNvSpPr txBox="1"/>
          <p:nvPr/>
        </p:nvSpPr>
        <p:spPr>
          <a:xfrm>
            <a:off x="1586599" y="5628922"/>
            <a:ext cx="901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영업이익이 발생해도 금융비용 때문에 손실 기록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530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 descr="텍스트, 의류, 사람, 신발류이(가) 표시된 사진&#10;&#10;자동 생성된 설명">
            <a:extLst>
              <a:ext uri="{FF2B5EF4-FFF2-40B4-BE49-F238E27FC236}">
                <a16:creationId xmlns:a16="http://schemas.microsoft.com/office/drawing/2014/main" id="{4C72DEB9-B7E7-A5D4-F4EE-3F65E382EA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03" y="2421682"/>
            <a:ext cx="6225850" cy="3502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C10AED-F7EF-C2BF-9DD8-CD47894B193F}"/>
              </a:ext>
            </a:extLst>
          </p:cNvPr>
          <p:cNvSpPr txBox="1"/>
          <p:nvPr/>
        </p:nvSpPr>
        <p:spPr>
          <a:xfrm>
            <a:off x="6935339" y="3074978"/>
            <a:ext cx="5159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2017</a:t>
            </a:r>
            <a:r>
              <a:rPr lang="ko-KR" altLang="en-US" dirty="0"/>
              <a:t>년부터 지속된 사업시행자들의</a:t>
            </a:r>
            <a:endParaRPr lang="en-US" altLang="ko-KR" dirty="0"/>
          </a:p>
          <a:p>
            <a:r>
              <a:rPr lang="ko-KR" altLang="en-US" dirty="0" err="1"/>
              <a:t>음폐수</a:t>
            </a:r>
            <a:r>
              <a:rPr lang="ko-KR" altLang="en-US" dirty="0"/>
              <a:t> 반입 및 처리 사업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음폐수로 사업시행자들은 사용료 외</a:t>
            </a:r>
            <a:endParaRPr lang="en-US" altLang="ko-KR" dirty="0"/>
          </a:p>
          <a:p>
            <a:r>
              <a:rPr lang="ko-KR" altLang="en-US" dirty="0"/>
              <a:t>추가적으로 수익을 얻음 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4267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AD141839-185C-82FE-ACC4-3B0B4CD959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0494352"/>
              </p:ext>
            </p:extLst>
          </p:nvPr>
        </p:nvGraphicFramePr>
        <p:xfrm>
          <a:off x="650985" y="2116918"/>
          <a:ext cx="5084151" cy="4568550"/>
        </p:xfrm>
        <a:graphic>
          <a:graphicData uri="http://schemas.openxmlformats.org/drawingml/2006/table">
            <a:tbl>
              <a:tblPr/>
              <a:tblGrid>
                <a:gridCol w="1266886">
                  <a:extLst>
                    <a:ext uri="{9D8B030D-6E8A-4147-A177-3AD203B41FA5}">
                      <a16:colId xmlns:a16="http://schemas.microsoft.com/office/drawing/2014/main" val="4164254411"/>
                    </a:ext>
                  </a:extLst>
                </a:gridCol>
                <a:gridCol w="1826031">
                  <a:extLst>
                    <a:ext uri="{9D8B030D-6E8A-4147-A177-3AD203B41FA5}">
                      <a16:colId xmlns:a16="http://schemas.microsoft.com/office/drawing/2014/main" val="3711890637"/>
                    </a:ext>
                  </a:extLst>
                </a:gridCol>
                <a:gridCol w="1991234">
                  <a:extLst>
                    <a:ext uri="{9D8B030D-6E8A-4147-A177-3AD203B41FA5}">
                      <a16:colId xmlns:a16="http://schemas.microsoft.com/office/drawing/2014/main" val="2930711489"/>
                    </a:ext>
                  </a:extLst>
                </a:gridCol>
              </a:tblGrid>
              <a:tr h="573181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23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연도</a:t>
                      </a:r>
                      <a:endParaRPr lang="ko-KR" alt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23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반입 횟수</a:t>
                      </a:r>
                      <a:endParaRPr lang="ko-KR" alt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23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반입 중량</a:t>
                      </a:r>
                      <a:r>
                        <a:rPr lang="en-US" altLang="ko-KR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(t</a:t>
                      </a:r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168798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2018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189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4,690.230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163442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2019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1,766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45,036.630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7419584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2020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1,758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44,906.250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054195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2021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1,898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48,548.550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37785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2022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1,552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39,445.470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00642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2023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508</a:t>
                      </a:r>
                      <a:endParaRPr lang="en-US" sz="34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12,804.830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988554"/>
                  </a:ext>
                </a:extLst>
              </a:tr>
              <a:tr h="570767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23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총계</a:t>
                      </a:r>
                      <a:endParaRPr lang="ko-KR" alt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7,671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195,431.960</a:t>
                      </a:r>
                      <a:endParaRPr lang="en-US" sz="34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52980" marR="52980" marT="35320" marB="3532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103982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1CBD9E1E-998C-08FE-A18C-E5796FF0B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190693"/>
              </p:ext>
            </p:extLst>
          </p:nvPr>
        </p:nvGraphicFramePr>
        <p:xfrm>
          <a:off x="6095206" y="2116917"/>
          <a:ext cx="5382965" cy="4552178"/>
        </p:xfrm>
        <a:graphic>
          <a:graphicData uri="http://schemas.openxmlformats.org/drawingml/2006/table">
            <a:tbl>
              <a:tblPr/>
              <a:tblGrid>
                <a:gridCol w="1377653">
                  <a:extLst>
                    <a:ext uri="{9D8B030D-6E8A-4147-A177-3AD203B41FA5}">
                      <a16:colId xmlns:a16="http://schemas.microsoft.com/office/drawing/2014/main" val="2810913994"/>
                    </a:ext>
                  </a:extLst>
                </a:gridCol>
                <a:gridCol w="1915986">
                  <a:extLst>
                    <a:ext uri="{9D8B030D-6E8A-4147-A177-3AD203B41FA5}">
                      <a16:colId xmlns:a16="http://schemas.microsoft.com/office/drawing/2014/main" val="3435884837"/>
                    </a:ext>
                  </a:extLst>
                </a:gridCol>
                <a:gridCol w="2089326">
                  <a:extLst>
                    <a:ext uri="{9D8B030D-6E8A-4147-A177-3AD203B41FA5}">
                      <a16:colId xmlns:a16="http://schemas.microsoft.com/office/drawing/2014/main" val="2769114273"/>
                    </a:ext>
                  </a:extLst>
                </a:gridCol>
              </a:tblGrid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업체 소재지</a:t>
                      </a:r>
                      <a:endParaRPr lang="ko-KR" alt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반입 횟수</a:t>
                      </a:r>
                      <a:endParaRPr lang="ko-KR" alt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반입 중량</a:t>
                      </a:r>
                      <a:r>
                        <a:rPr lang="en-US" altLang="ko-KR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(t</a:t>
                      </a:r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)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152168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경기 수원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3,126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80,302.930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0323471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경남 창원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298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7,652.740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635432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대전 서구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752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19,318.050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531484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부산 수영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981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24,560.710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3658170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서울 송파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203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5,151.730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606073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전남 화순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393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10,121.190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3704696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전북 진안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1,250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31,342.730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774776"/>
                  </a:ext>
                </a:extLst>
              </a:tr>
              <a:tr h="369532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충남 아산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224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5,729.200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307503"/>
                  </a:ext>
                </a:extLst>
              </a:tr>
              <a:tr h="369532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충남 천안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16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418.120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8240978"/>
                  </a:ext>
                </a:extLst>
              </a:tr>
              <a:tr h="382948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기타</a:t>
                      </a:r>
                      <a:endParaRPr lang="ko-KR" alt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6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428</a:t>
                      </a:r>
                      <a:endParaRPr lang="en-US" sz="250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10,834.560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9322247"/>
                  </a:ext>
                </a:extLst>
              </a:tr>
              <a:tr h="366582">
                <a:tc>
                  <a:txBody>
                    <a:bodyPr/>
                    <a:lstStyle/>
                    <a:p>
                      <a:pPr algn="ctr" latinLnBrk="0"/>
                      <a:r>
                        <a:rPr lang="ko-KR" altLang="en-US" sz="1600" dirty="0"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총계</a:t>
                      </a:r>
                      <a:endParaRPr lang="ko-KR" alt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7,671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spc="-80" dirty="0">
                          <a:effectLst/>
                          <a:latin typeface="KoPub돋움체 Medium" panose="00000600000000000000" pitchFamily="2" charset="-127"/>
                          <a:ea typeface="나눔고딕" panose="020D0604000000000000" pitchFamily="50" charset="-127"/>
                        </a:rPr>
                        <a:t>195,431.960</a:t>
                      </a:r>
                      <a:endParaRPr lang="en-US" sz="2500" dirty="0">
                        <a:effectLst/>
                        <a:latin typeface="나눔고딕" panose="020D0604000000000000" pitchFamily="50" charset="-127"/>
                        <a:ea typeface="나눔고딕" panose="020D0604000000000000" pitchFamily="50" charset="-127"/>
                      </a:endParaRPr>
                    </a:p>
                  </a:txBody>
                  <a:tcPr marL="38919" marR="38919" marT="25946" marB="25946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740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70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2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4628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>
                <a:solidFill>
                  <a:srgbClr val="1F497D"/>
                </a:solidFill>
                <a:latin typeface="+mj-ea"/>
                <a:ea typeface="+mj-ea"/>
              </a:rPr>
              <a:t>민자투자사업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76F842-D171-D2FE-AC1F-6AC35BE54FD1}"/>
              </a:ext>
            </a:extLst>
          </p:cNvPr>
          <p:cNvSpPr txBox="1"/>
          <p:nvPr/>
        </p:nvSpPr>
        <p:spPr>
          <a:xfrm>
            <a:off x="4367014" y="2257402"/>
            <a:ext cx="7231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dirty="0"/>
              <a:t>도로</a:t>
            </a:r>
            <a:r>
              <a:rPr lang="en-US" altLang="ko-KR" sz="2000" dirty="0"/>
              <a:t>, </a:t>
            </a:r>
            <a:r>
              <a:rPr lang="ko-KR" altLang="en-US" sz="2000" dirty="0"/>
              <a:t>항만</a:t>
            </a:r>
            <a:r>
              <a:rPr lang="en-US" altLang="ko-KR" sz="2000" dirty="0"/>
              <a:t>, </a:t>
            </a:r>
            <a:r>
              <a:rPr lang="ko-KR" altLang="en-US" sz="2000" dirty="0"/>
              <a:t>철도</a:t>
            </a:r>
            <a:r>
              <a:rPr lang="en-US" altLang="ko-KR" sz="2000" dirty="0"/>
              <a:t>, </a:t>
            </a:r>
            <a:r>
              <a:rPr lang="ko-KR" altLang="en-US" sz="2000" dirty="0"/>
              <a:t>학교 등 사회기반시설을 민간자본이 </a:t>
            </a:r>
            <a:endParaRPr lang="en-US" altLang="ko-KR" sz="2000" dirty="0"/>
          </a:p>
          <a:p>
            <a:r>
              <a:rPr lang="ko-KR" altLang="en-US" sz="2000" dirty="0"/>
              <a:t>투자해서 건설하고</a:t>
            </a:r>
            <a:r>
              <a:rPr lang="en-US" altLang="ko-KR" sz="2000" dirty="0"/>
              <a:t> </a:t>
            </a:r>
            <a:r>
              <a:rPr lang="ko-KR" altLang="en-US" sz="2000" dirty="0"/>
              <a:t>해당 시설의 운영까지 민간자본에 맡기는 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478582" y="2257402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 err="1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민자투자사업이란</a:t>
            </a:r>
            <a:endParaRPr lang="ko-KR" altLang="en-US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16FA76-E8D0-CC1D-9C4F-780C0C1C7934}"/>
              </a:ext>
            </a:extLst>
          </p:cNvPr>
          <p:cNvSpPr txBox="1"/>
          <p:nvPr/>
        </p:nvSpPr>
        <p:spPr>
          <a:xfrm>
            <a:off x="478582" y="3807849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사업구조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018499CF-9EAA-EC03-778B-B97B19FF9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184" y="3807849"/>
            <a:ext cx="3868754" cy="230333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2440F8E-2006-C3E0-AF17-61FA2FB7E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434" y="3573810"/>
            <a:ext cx="3486178" cy="31058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DE52539-9142-14A2-3DF8-65030BF6038E}"/>
              </a:ext>
            </a:extLst>
          </p:cNvPr>
          <p:cNvSpPr txBox="1"/>
          <p:nvPr/>
        </p:nvSpPr>
        <p:spPr>
          <a:xfrm>
            <a:off x="478582" y="4509914"/>
            <a:ext cx="35012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/>
              <a:t>민간자본이 특수목적법인</a:t>
            </a:r>
            <a:r>
              <a:rPr lang="en-US" altLang="ko-KR" sz="1600" dirty="0"/>
              <a:t>(SPC)</a:t>
            </a:r>
            <a:r>
              <a:rPr lang="ko-KR" altLang="en-US" sz="1600" dirty="0"/>
              <a:t> 설립</a:t>
            </a:r>
            <a:endParaRPr lang="en-US" altLang="ko-KR" sz="1600" dirty="0"/>
          </a:p>
          <a:p>
            <a:r>
              <a:rPr lang="ko-KR" altLang="en-US" sz="1600" dirty="0"/>
              <a:t>→ 민간자본이 </a:t>
            </a:r>
            <a:r>
              <a:rPr lang="en-US" altLang="ko-KR" sz="1600" dirty="0"/>
              <a:t>SPC</a:t>
            </a:r>
            <a:r>
              <a:rPr lang="ko-KR" altLang="en-US" sz="1600" dirty="0"/>
              <a:t>에 출자 및 투자</a:t>
            </a:r>
            <a:endParaRPr lang="en-US" altLang="ko-KR" sz="1600" dirty="0"/>
          </a:p>
          <a:p>
            <a:r>
              <a:rPr lang="ko-KR" altLang="en-US" sz="1600" dirty="0"/>
              <a:t>→ 사회기반시설 건설</a:t>
            </a:r>
            <a:endParaRPr lang="en-US" altLang="ko-KR" sz="1600" dirty="0"/>
          </a:p>
          <a:p>
            <a:r>
              <a:rPr lang="ko-KR" altLang="en-US" sz="1600" dirty="0"/>
              <a:t>→ 국가</a:t>
            </a:r>
            <a:r>
              <a:rPr lang="en-US" altLang="ko-KR" sz="1600" dirty="0"/>
              <a:t>, </a:t>
            </a:r>
            <a:r>
              <a:rPr lang="ko-KR" altLang="en-US" sz="1600" dirty="0"/>
              <a:t>지자체 시설 소유권 이전</a:t>
            </a:r>
            <a:endParaRPr lang="en-US" altLang="ko-KR" sz="1600" dirty="0"/>
          </a:p>
          <a:p>
            <a:r>
              <a:rPr lang="ko-KR" altLang="en-US" sz="1600" dirty="0"/>
              <a:t>→ 대신 관리운영권을 받아 시설 운영</a:t>
            </a:r>
            <a:endParaRPr lang="en-US" altLang="ko-KR" sz="1600" dirty="0"/>
          </a:p>
          <a:p>
            <a:r>
              <a:rPr lang="ko-KR" altLang="en-US" sz="1600" dirty="0"/>
              <a:t>→ 운영수입으로 이윤 창출</a:t>
            </a:r>
            <a:endParaRPr lang="en-US" altLang="ko-KR" sz="1600" dirty="0"/>
          </a:p>
        </p:txBody>
      </p:sp>
    </p:spTree>
    <p:extLst>
      <p:ext uri="{BB962C8B-B14F-4D97-AF65-F5344CB8AC3E}">
        <p14:creationId xmlns:p14="http://schemas.microsoft.com/office/powerpoint/2010/main" val="1546253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8C5C8-EDDB-7B42-F780-0D74DA8FA939}"/>
              </a:ext>
            </a:extLst>
          </p:cNvPr>
          <p:cNvSpPr txBox="1"/>
          <p:nvPr/>
        </p:nvSpPr>
        <p:spPr>
          <a:xfrm>
            <a:off x="696999" y="2133650"/>
            <a:ext cx="10794827" cy="3527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「전주시 </a:t>
            </a:r>
            <a:r>
              <a:rPr lang="ko-KR" altLang="en-US" sz="1800" b="1" kern="0" spc="-50" dirty="0" err="1">
                <a:solidFill>
                  <a:srgbClr val="000000"/>
                </a:solidFill>
                <a:effectLst/>
                <a:latin typeface="+mn-ea"/>
              </a:rPr>
              <a:t>종합리싸이클링타운</a:t>
            </a: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 조성사업 실시협약서」 </a:t>
            </a:r>
            <a:endParaRPr lang="en-US" altLang="ko-KR" sz="1800" b="1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46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조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경미한 사업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① 사업시행자는 본 사업시설의 유지관리 및 운영에 지장이 없는 범위 내에서 민간투자법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14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조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4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 단서의 규정에 따라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본 협약 체결 후 주무관청이 인정한 경미한 사업을 시행할 수 있다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② 사업시행자가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항의 규정에 의한 경미한 사업을 시행하기 위해서는 이 사업의 내용 및 소요비용과 예상수입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사업추진방법 등에 관한 계획을</a:t>
            </a:r>
            <a:r>
              <a:rPr lang="ko-KR" altLang="en-US" sz="1800" kern="0" spc="-50" dirty="0">
                <a:effectLst/>
                <a:latin typeface="+mn-ea"/>
              </a:rPr>
              <a:t> 수립하여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주무관청의 사전 승인을 받아야 한다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③ 사업시행자가 본 조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항의 경미한 사업을 시행하는 경우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사업의 추진 및 수익의 배분 등에 관한 사항은 주무관청과 협의하여 정한다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50852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내용 개체 틀 3">
            <a:extLst>
              <a:ext uri="{FF2B5EF4-FFF2-40B4-BE49-F238E27FC236}">
                <a16:creationId xmlns:a16="http://schemas.microsoft.com/office/drawing/2014/main" id="{0F52C261-E5D2-96BE-55EE-2FAA70AD926C}"/>
              </a:ext>
            </a:extLst>
          </p:cNvPr>
          <p:cNvSpPr txBox="1">
            <a:spLocks/>
          </p:cNvSpPr>
          <p:nvPr/>
        </p:nvSpPr>
        <p:spPr>
          <a:xfrm>
            <a:off x="634022" y="2155839"/>
            <a:ext cx="4794311" cy="1077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1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 latinLnBrk="1">
              <a:lnSpc>
                <a:spcPct val="100000"/>
              </a:lnSpc>
            </a:pPr>
            <a:r>
              <a:rPr lang="en-US" altLang="ko-KR" sz="2400" kern="0" spc="0" dirty="0">
                <a:solidFill>
                  <a:schemeClr val="accent1"/>
                </a:solidFill>
                <a:effectLst/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2023</a:t>
            </a:r>
            <a:r>
              <a:rPr lang="ko-KR" altLang="en-US" sz="2400" kern="0" spc="0" dirty="0">
                <a:solidFill>
                  <a:schemeClr val="accent1"/>
                </a:solidFill>
                <a:effectLst/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 </a:t>
            </a:r>
            <a:r>
              <a:rPr lang="en-US" altLang="ko-KR" sz="2400" kern="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12</a:t>
            </a:r>
            <a:r>
              <a:rPr lang="ko-KR" altLang="en-US" sz="2400" kern="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월 </a:t>
            </a:r>
            <a:r>
              <a:rPr lang="en-US" altLang="ko-KR" sz="2400" kern="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5</a:t>
            </a:r>
            <a:r>
              <a:rPr lang="ko-KR" altLang="en-US" sz="2400" kern="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일</a:t>
            </a:r>
            <a:endParaRPr lang="en-US" altLang="ko-KR" sz="2400" kern="0" dirty="0">
              <a:solidFill>
                <a:schemeClr val="accent1"/>
              </a:solidFill>
              <a:latin typeface="KoPub돋움체 Bold" panose="00000800000000000000" pitchFamily="2" charset="-127"/>
              <a:ea typeface="KoPub돋움체 Bold" panose="00000800000000000000" pitchFamily="2" charset="-127"/>
            </a:endParaRPr>
          </a:p>
          <a:p>
            <a:pPr algn="just" fontAlgn="base" latinLnBrk="1">
              <a:lnSpc>
                <a:spcPct val="100000"/>
              </a:lnSpc>
            </a:pPr>
            <a:r>
              <a:rPr lang="ko-KR" altLang="en-US" sz="2400" kern="0" spc="0" dirty="0">
                <a:solidFill>
                  <a:schemeClr val="accent1"/>
                </a:solidFill>
                <a:effectLst/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전주시의회 </a:t>
            </a:r>
            <a:r>
              <a:rPr lang="ko-KR" altLang="en-US" sz="2400" kern="0" spc="0" dirty="0" err="1">
                <a:solidFill>
                  <a:schemeClr val="accent1"/>
                </a:solidFill>
                <a:effectLst/>
                <a:latin typeface="KoPub돋움체 Bold" panose="00000800000000000000" pitchFamily="2" charset="-127"/>
                <a:ea typeface="KoPub돋움체 Bold" panose="00000800000000000000" pitchFamily="2" charset="-127"/>
              </a:rPr>
              <a:t>한승우</a:t>
            </a:r>
            <a:r>
              <a:rPr lang="ko-KR" altLang="en-US" sz="2400" kern="0" spc="0" dirty="0">
                <a:solidFill>
                  <a:schemeClr val="accent1"/>
                </a:solidFill>
                <a:effectLst/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의원 시정질의 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39AFE-103F-3C48-1DDD-3F1A6110DF64}"/>
              </a:ext>
            </a:extLst>
          </p:cNvPr>
          <p:cNvSpPr txBox="1"/>
          <p:nvPr/>
        </p:nvSpPr>
        <p:spPr>
          <a:xfrm>
            <a:off x="1960883" y="3143200"/>
            <a:ext cx="6934899" cy="79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지난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9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월 시정질의 당시 시장께서 본 의원에게 답변하셨던 외부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음폐수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반입문제에 대하여 현재 전주시 자체감사가 진행되고 있습니까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?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그리고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감사결과는 나왔습니까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?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C8185-2542-C0ED-D827-FA0442B52B46}"/>
              </a:ext>
            </a:extLst>
          </p:cNvPr>
          <p:cNvSpPr txBox="1"/>
          <p:nvPr/>
        </p:nvSpPr>
        <p:spPr>
          <a:xfrm>
            <a:off x="729099" y="3143200"/>
            <a:ext cx="6934899" cy="42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kern="0" spc="0" dirty="0" err="1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한승우</a:t>
            </a:r>
            <a:r>
              <a:rPr lang="ko-KR" altLang="en-US" sz="1600" kern="0" spc="0" dirty="0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시의원</a:t>
            </a:r>
            <a:r>
              <a:rPr lang="en-US" altLang="ko-KR" sz="1600" kern="0" spc="0" dirty="0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</a:t>
            </a:r>
            <a:endParaRPr lang="ko-KR" altLang="en-US" sz="1600" kern="0" spc="0" dirty="0">
              <a:solidFill>
                <a:schemeClr val="accent1"/>
              </a:solidFill>
              <a:effectLst/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CCD0E-9C86-42AF-639F-05E00445EAE7}"/>
              </a:ext>
            </a:extLst>
          </p:cNvPr>
          <p:cNvSpPr txBox="1"/>
          <p:nvPr/>
        </p:nvSpPr>
        <p:spPr>
          <a:xfrm>
            <a:off x="2195775" y="4293890"/>
            <a:ext cx="8102075" cy="2271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외부 </a:t>
            </a:r>
            <a:r>
              <a:rPr lang="ko-KR" altLang="en-US" sz="160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음폐수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반입 문제와 관련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전주시 자체 감사 진행 상황에 대해 말씀드리겠습니다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의원님께서 제기하신 외부 </a:t>
            </a:r>
            <a:r>
              <a:rPr lang="ko-KR" altLang="en-US" sz="160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음폐수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반입 문제에 대해 자체 감사를 진행하고 있으며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음식물 처리시설 개선공사가 완료된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2019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1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월부터 외부 </a:t>
            </a:r>
            <a:r>
              <a:rPr lang="ko-KR" altLang="en-US" sz="1600" dirty="0" err="1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음폐수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반입에 대해 사업을 승인한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2019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년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8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월까지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7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개월여간 </a:t>
            </a:r>
            <a:r>
              <a:rPr lang="ko-KR" altLang="en-US" sz="1600" dirty="0" err="1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음폐수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만 </a:t>
            </a:r>
            <a:r>
              <a:rPr lang="en-US" altLang="ko-KR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2</a:t>
            </a:r>
            <a:r>
              <a:rPr lang="ko-KR" altLang="en-US" sz="1600" dirty="0" err="1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천여</a:t>
            </a:r>
            <a:r>
              <a:rPr lang="ko-KR" altLang="en-US" sz="1600" dirty="0">
                <a:solidFill>
                  <a:schemeClr val="accent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 톤을 승인 없이 반입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것으로 확인하였습니다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시에서는 예상 반입량 연 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만 천 톤을 승인하였으나 승인 이후부터 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2022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년까지 시에서 승인한 예상 반입량보다 총 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4</a:t>
            </a:r>
            <a:r>
              <a:rPr lang="ko-KR" altLang="en-US" sz="160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만여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톤이 추가 반입되었습니다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 </a:t>
            </a:r>
            <a:r>
              <a:rPr lang="ko-KR" altLang="en-US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추가 반입 부분에 대해서는 정산할 계획임을 말씀드립니다</a:t>
            </a:r>
            <a:r>
              <a:rPr lang="en-US" altLang="ko-KR" sz="16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.”</a:t>
            </a:r>
            <a:endParaRPr lang="ko-KR" altLang="en-US" sz="1600" kern="0" spc="0" dirty="0">
              <a:effectLst/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CFD5BD-1D88-C78C-93D4-D18D92D00AEF}"/>
              </a:ext>
            </a:extLst>
          </p:cNvPr>
          <p:cNvSpPr txBox="1"/>
          <p:nvPr/>
        </p:nvSpPr>
        <p:spPr>
          <a:xfrm>
            <a:off x="729099" y="4293890"/>
            <a:ext cx="6934899" cy="425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kern="0" spc="0" dirty="0" err="1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우범기</a:t>
            </a:r>
            <a:r>
              <a:rPr lang="ko-KR" altLang="en-US" sz="1600" kern="0" spc="0" dirty="0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전주시장</a:t>
            </a:r>
            <a:r>
              <a:rPr lang="en-US" altLang="ko-KR" sz="1600" kern="0" spc="0" dirty="0">
                <a:solidFill>
                  <a:schemeClr val="accent1"/>
                </a:solidFill>
                <a:effectLst/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</a:t>
            </a:r>
            <a:endParaRPr lang="ko-KR" altLang="en-US" sz="1600" kern="0" spc="0" dirty="0">
              <a:solidFill>
                <a:schemeClr val="accent1"/>
              </a:solidFill>
              <a:effectLst/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48322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A1831F7-61C3-EC87-DCF9-9D175232D97C}"/>
              </a:ext>
            </a:extLst>
          </p:cNvPr>
          <p:cNvGrpSpPr/>
          <p:nvPr/>
        </p:nvGrpSpPr>
        <p:grpSpPr>
          <a:xfrm>
            <a:off x="334566" y="1931084"/>
            <a:ext cx="3007726" cy="4767098"/>
            <a:chOff x="1038570" y="1424469"/>
            <a:chExt cx="2510451" cy="323042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69253614-3FF1-25EE-27C6-8BD3C18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570" y="1433209"/>
              <a:ext cx="2510451" cy="3221689"/>
            </a:xfrm>
            <a:prstGeom prst="rect">
              <a:avLst/>
            </a:prstGeom>
          </p:spPr>
        </p:pic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674A9865-C6B7-46F3-31EA-48CBE3E66DCD}"/>
                </a:ext>
              </a:extLst>
            </p:cNvPr>
            <p:cNvSpPr/>
            <p:nvPr/>
          </p:nvSpPr>
          <p:spPr>
            <a:xfrm>
              <a:off x="1038571" y="1424469"/>
              <a:ext cx="453004" cy="321633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DBB4850-C09C-176F-A4E6-5CBA7EB1A9DE}"/>
              </a:ext>
            </a:extLst>
          </p:cNvPr>
          <p:cNvGrpSpPr/>
          <p:nvPr/>
        </p:nvGrpSpPr>
        <p:grpSpPr>
          <a:xfrm>
            <a:off x="3636459" y="1943981"/>
            <a:ext cx="2970037" cy="4733397"/>
            <a:chOff x="1052978" y="1528132"/>
            <a:chExt cx="2967860" cy="3125639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24E1F3FA-ED04-7A5F-53DA-B9AC01E94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3505" y="1531310"/>
              <a:ext cx="2967333" cy="3122461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D69927F7-7834-CA94-ED00-E2EB2B447F1E}"/>
                </a:ext>
              </a:extLst>
            </p:cNvPr>
            <p:cNvSpPr/>
            <p:nvPr/>
          </p:nvSpPr>
          <p:spPr>
            <a:xfrm>
              <a:off x="1052978" y="1528132"/>
              <a:ext cx="561813" cy="309969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30F569B-26E9-F892-C0F0-F6A11902CD9C}"/>
              </a:ext>
            </a:extLst>
          </p:cNvPr>
          <p:cNvSpPr txBox="1"/>
          <p:nvPr/>
        </p:nvSpPr>
        <p:spPr>
          <a:xfrm>
            <a:off x="7684543" y="2700063"/>
            <a:ext cx="3595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1F497D"/>
                </a:solidFill>
              </a:rPr>
              <a:t>2017</a:t>
            </a:r>
            <a:r>
              <a:rPr lang="ko-KR" altLang="en-US" sz="3200" b="1" dirty="0">
                <a:solidFill>
                  <a:srgbClr val="1F497D"/>
                </a:solidFill>
              </a:rPr>
              <a:t>년</a:t>
            </a:r>
            <a:r>
              <a:rPr lang="en-US" altLang="ko-KR" sz="3200" b="1" dirty="0">
                <a:solidFill>
                  <a:srgbClr val="1F497D"/>
                </a:solidFill>
              </a:rPr>
              <a:t>~2018</a:t>
            </a:r>
            <a:r>
              <a:rPr lang="ko-KR" altLang="en-US" sz="3200" b="1" dirty="0">
                <a:solidFill>
                  <a:srgbClr val="1F497D"/>
                </a:solidFill>
              </a:rPr>
              <a:t>년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 err="1">
                <a:solidFill>
                  <a:srgbClr val="1F497D"/>
                </a:solidFill>
              </a:rPr>
              <a:t>음폐수</a:t>
            </a:r>
            <a:r>
              <a:rPr lang="ko-KR" altLang="en-US" sz="3200" b="1" dirty="0">
                <a:solidFill>
                  <a:srgbClr val="1F497D"/>
                </a:solidFill>
              </a:rPr>
              <a:t> 반입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F6AEDF-E205-DF61-45E4-5627F41D19A1}"/>
              </a:ext>
            </a:extLst>
          </p:cNvPr>
          <p:cNvSpPr txBox="1"/>
          <p:nvPr/>
        </p:nvSpPr>
        <p:spPr>
          <a:xfrm>
            <a:off x="7609954" y="4059327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/>
              <a:t>전주시의 승인 없이 </a:t>
            </a:r>
            <a:endParaRPr lang="en-US" altLang="ko-KR" sz="2800" b="1" dirty="0"/>
          </a:p>
          <a:p>
            <a:pPr algn="ctr"/>
            <a:r>
              <a:rPr lang="ko-KR" altLang="en-US" sz="2800" b="1" dirty="0" err="1"/>
              <a:t>음폐수</a:t>
            </a:r>
            <a:r>
              <a:rPr lang="ko-KR" altLang="en-US" sz="2800" b="1" dirty="0"/>
              <a:t> 반입 사업 진행</a:t>
            </a:r>
            <a:endParaRPr lang="en-US" altLang="ko-KR" sz="2800" b="1" dirty="0"/>
          </a:p>
        </p:txBody>
      </p:sp>
    </p:spTree>
    <p:extLst>
      <p:ext uri="{BB962C8B-B14F-4D97-AF65-F5344CB8AC3E}">
        <p14:creationId xmlns:p14="http://schemas.microsoft.com/office/powerpoint/2010/main" val="40804778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F4639-311F-C72D-9292-7B04122A85FF}"/>
              </a:ext>
            </a:extLst>
          </p:cNvPr>
          <p:cNvSpPr txBox="1"/>
          <p:nvPr/>
        </p:nvSpPr>
        <p:spPr>
          <a:xfrm>
            <a:off x="398438" y="2186949"/>
            <a:ext cx="2808312" cy="7599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승인 절차도 문제</a:t>
            </a:r>
            <a:endParaRPr lang="en-US" altLang="ko-KR" sz="32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6FE28-26A4-7AEE-C6E9-7A5EEE55D9FD}"/>
              </a:ext>
            </a:extLst>
          </p:cNvPr>
          <p:cNvSpPr txBox="1"/>
          <p:nvPr/>
        </p:nvSpPr>
        <p:spPr>
          <a:xfrm>
            <a:off x="3934965" y="2272415"/>
            <a:ext cx="7857009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+mn-ea"/>
              </a:rPr>
              <a:t>2019.8.12. </a:t>
            </a:r>
            <a:r>
              <a:rPr lang="ko-KR" altLang="en-US" dirty="0">
                <a:latin typeface="+mn-ea"/>
              </a:rPr>
              <a:t>사업시행자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음폐수</a:t>
            </a:r>
            <a:r>
              <a:rPr lang="ko-KR" altLang="en-US" dirty="0">
                <a:latin typeface="+mn-ea"/>
              </a:rPr>
              <a:t> 반입 사업 계획서 제출</a:t>
            </a:r>
            <a:endParaRPr lang="en-US" altLang="ko-KR" dirty="0"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+mn-ea"/>
              </a:rPr>
              <a:t>2019.8.19. </a:t>
            </a:r>
            <a:r>
              <a:rPr lang="ko-KR" altLang="en-US" dirty="0">
                <a:latin typeface="+mn-ea"/>
              </a:rPr>
              <a:t>사업시행자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음폐수</a:t>
            </a:r>
            <a:r>
              <a:rPr lang="ko-KR" altLang="en-US" dirty="0">
                <a:latin typeface="+mn-ea"/>
              </a:rPr>
              <a:t> 반입 사업 승인 요청</a:t>
            </a:r>
            <a:endParaRPr lang="en-US" altLang="ko-KR" dirty="0"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dirty="0">
                <a:latin typeface="+mn-ea"/>
              </a:rPr>
              <a:t>2019.8.22. </a:t>
            </a:r>
            <a:r>
              <a:rPr lang="ko-KR" altLang="en-US" dirty="0">
                <a:latin typeface="+mn-ea"/>
              </a:rPr>
              <a:t>전주시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 err="1">
                <a:latin typeface="+mn-ea"/>
              </a:rPr>
              <a:t>음폐수</a:t>
            </a:r>
            <a:r>
              <a:rPr lang="ko-KR" altLang="en-US" dirty="0">
                <a:latin typeface="+mn-ea"/>
              </a:rPr>
              <a:t> 반입 사업 승인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AA26D7-ADC9-CAAD-9F0D-36A10D1176FB}"/>
              </a:ext>
            </a:extLst>
          </p:cNvPr>
          <p:cNvSpPr txBox="1"/>
          <p:nvPr/>
        </p:nvSpPr>
        <p:spPr>
          <a:xfrm>
            <a:off x="4295006" y="4712070"/>
            <a:ext cx="6552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solidFill>
                  <a:srgbClr val="1F497D"/>
                </a:solidFill>
              </a:rPr>
              <a:t>3</a:t>
            </a:r>
            <a:r>
              <a:rPr lang="ko-KR" altLang="en-US" sz="4400" b="1" dirty="0">
                <a:solidFill>
                  <a:srgbClr val="1F497D"/>
                </a:solidFill>
              </a:rPr>
              <a:t>일만에 사업 승인</a:t>
            </a:r>
            <a:r>
              <a:rPr lang="en-US" altLang="ko-KR" sz="4400" b="1" dirty="0">
                <a:solidFill>
                  <a:srgbClr val="1F497D"/>
                </a:solidFill>
              </a:rPr>
              <a:t>?</a:t>
            </a:r>
          </a:p>
          <a:p>
            <a:pPr algn="ctr"/>
            <a:r>
              <a:rPr lang="ko-KR" altLang="en-US" sz="4400" b="1" dirty="0">
                <a:solidFill>
                  <a:srgbClr val="1F497D"/>
                </a:solidFill>
              </a:rPr>
              <a:t>사전 공모 없이 가능한가</a:t>
            </a:r>
            <a:r>
              <a:rPr lang="en-US" altLang="ko-KR" sz="4400" b="1" dirty="0">
                <a:solidFill>
                  <a:srgbClr val="1F497D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7968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2F4639-311F-C72D-9292-7B04122A85FF}"/>
              </a:ext>
            </a:extLst>
          </p:cNvPr>
          <p:cNvSpPr txBox="1"/>
          <p:nvPr/>
        </p:nvSpPr>
        <p:spPr>
          <a:xfrm>
            <a:off x="3138810" y="2272415"/>
            <a:ext cx="5912792" cy="7599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문제가 밝혀져도 </a:t>
            </a:r>
            <a:r>
              <a:rPr lang="ko-KR" altLang="en-US" sz="3200" spc="-10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아무것도 </a:t>
            </a:r>
            <a:r>
              <a:rPr lang="ko-KR" altLang="en-US" sz="3200" spc="-100" dirty="0" err="1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안했다</a:t>
            </a:r>
            <a:endParaRPr lang="en-US" altLang="ko-KR" sz="32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81C339-F225-4FAA-9EA4-E2C2E6148EE0}"/>
              </a:ext>
            </a:extLst>
          </p:cNvPr>
          <p:cNvSpPr txBox="1"/>
          <p:nvPr/>
        </p:nvSpPr>
        <p:spPr>
          <a:xfrm>
            <a:off x="8781377" y="3514665"/>
            <a:ext cx="10059245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rgbClr val="1F497D"/>
                </a:solidFill>
                <a:latin typeface="+mj-ea"/>
                <a:ea typeface="+mj-ea"/>
              </a:rPr>
              <a:t>NO!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rgbClr val="1F497D"/>
                </a:solidFill>
                <a:latin typeface="+mj-ea"/>
                <a:ea typeface="+mj-ea"/>
              </a:rPr>
              <a:t>NO!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dirty="0">
                <a:solidFill>
                  <a:srgbClr val="1F497D"/>
                </a:solidFill>
                <a:latin typeface="+mj-ea"/>
                <a:ea typeface="+mj-ea"/>
              </a:rPr>
              <a:t>NO!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D14F84-1E0C-9B31-82DD-4F081550DFB7}"/>
              </a:ext>
            </a:extLst>
          </p:cNvPr>
          <p:cNvSpPr txBox="1"/>
          <p:nvPr/>
        </p:nvSpPr>
        <p:spPr>
          <a:xfrm>
            <a:off x="796873" y="3514665"/>
            <a:ext cx="100592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latin typeface="+mn-ea"/>
              </a:rPr>
              <a:t>승인 이전에 </a:t>
            </a:r>
            <a:r>
              <a:rPr lang="ko-KR" altLang="en-US" sz="2800" dirty="0" err="1">
                <a:latin typeface="+mn-ea"/>
              </a:rPr>
              <a:t>음폐수</a:t>
            </a:r>
            <a:r>
              <a:rPr lang="ko-KR" altLang="en-US" sz="2800" dirty="0">
                <a:latin typeface="+mn-ea"/>
              </a:rPr>
              <a:t> 반입한 것에 대해 조치했는가</a:t>
            </a:r>
            <a:r>
              <a:rPr lang="en-US" altLang="ko-KR" sz="2800" dirty="0">
                <a:latin typeface="+mn-ea"/>
              </a:rPr>
              <a:t>?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latin typeface="+mn-ea"/>
              </a:rPr>
              <a:t>사업수익 정산을 했는가</a:t>
            </a:r>
            <a:r>
              <a:rPr lang="en-US" altLang="ko-KR" sz="2800" dirty="0">
                <a:latin typeface="+mn-ea"/>
              </a:rPr>
              <a:t>?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dirty="0">
                <a:latin typeface="+mn-ea"/>
              </a:rPr>
              <a:t>부적절한 </a:t>
            </a:r>
            <a:r>
              <a:rPr lang="ko-KR" altLang="en-US" sz="2800" dirty="0" err="1">
                <a:latin typeface="+mn-ea"/>
              </a:rPr>
              <a:t>음폐수</a:t>
            </a:r>
            <a:r>
              <a:rPr lang="ko-KR" altLang="en-US" sz="2800" dirty="0">
                <a:latin typeface="+mn-ea"/>
              </a:rPr>
              <a:t> 반입 사업이 중단됐는가</a:t>
            </a:r>
            <a:r>
              <a:rPr lang="en-US" altLang="ko-KR" sz="2800" dirty="0">
                <a:latin typeface="+mn-ea"/>
              </a:rPr>
              <a:t>?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28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64798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B008C68-7343-D09D-E8CD-C8F0B6A3A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39" y="2195574"/>
            <a:ext cx="9664934" cy="1796588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C56412-32CC-F149-7CEA-69C5877F955A}"/>
              </a:ext>
            </a:extLst>
          </p:cNvPr>
          <p:cNvSpPr txBox="1"/>
          <p:nvPr/>
        </p:nvSpPr>
        <p:spPr>
          <a:xfrm>
            <a:off x="802617" y="4653930"/>
            <a:ext cx="105851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>
                <a:solidFill>
                  <a:srgbClr val="1F497D"/>
                </a:solidFill>
              </a:rPr>
              <a:t>반입량에 따라 수익을 </a:t>
            </a:r>
            <a:r>
              <a:rPr lang="en-US" altLang="ko-KR" sz="4400" b="1" dirty="0">
                <a:solidFill>
                  <a:srgbClr val="1F497D"/>
                </a:solidFill>
              </a:rPr>
              <a:t>5:5</a:t>
            </a:r>
            <a:r>
              <a:rPr lang="ko-KR" altLang="en-US" sz="4400" b="1" dirty="0">
                <a:solidFill>
                  <a:srgbClr val="1F497D"/>
                </a:solidFill>
              </a:rPr>
              <a:t>로 나누기로 함</a:t>
            </a:r>
            <a:endParaRPr lang="en-US" altLang="ko-KR" sz="44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4400" b="1" dirty="0">
                <a:solidFill>
                  <a:srgbClr val="1F497D"/>
                </a:solidFill>
              </a:rPr>
              <a:t>그런데 매년 </a:t>
            </a:r>
            <a:r>
              <a:rPr lang="en-US" altLang="ko-KR" sz="4400" b="1" dirty="0">
                <a:solidFill>
                  <a:srgbClr val="1F497D"/>
                </a:solidFill>
              </a:rPr>
              <a:t>5,900</a:t>
            </a:r>
            <a:r>
              <a:rPr lang="ko-KR" altLang="en-US" sz="4400" b="1" dirty="0">
                <a:solidFill>
                  <a:srgbClr val="1F497D"/>
                </a:solidFill>
              </a:rPr>
              <a:t>만원만 </a:t>
            </a:r>
            <a:r>
              <a:rPr lang="ko-KR" altLang="en-US" sz="4400" b="1" dirty="0" err="1">
                <a:solidFill>
                  <a:srgbClr val="1F497D"/>
                </a:solidFill>
              </a:rPr>
              <a:t>정산받는다</a:t>
            </a:r>
            <a:r>
              <a:rPr lang="en-US" altLang="ko-KR" sz="4400" b="1" dirty="0">
                <a:solidFill>
                  <a:srgbClr val="1F497D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935446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음폐수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처리 사업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FE6C570A-9D6F-8E18-E94C-08FCAF772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3459163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C8C5C8-EDDB-7B42-F780-0D74DA8FA939}"/>
              </a:ext>
            </a:extLst>
          </p:cNvPr>
          <p:cNvSpPr txBox="1"/>
          <p:nvPr/>
        </p:nvSpPr>
        <p:spPr>
          <a:xfrm>
            <a:off x="697792" y="2153215"/>
            <a:ext cx="107948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50" dirty="0">
                <a:solidFill>
                  <a:srgbClr val="000000"/>
                </a:solidFill>
                <a:effectLst/>
                <a:latin typeface="+mn-ea"/>
              </a:rPr>
              <a:t>「사회기반시설에 대한 민간투자법」</a:t>
            </a:r>
            <a:endParaRPr lang="en-US" altLang="ko-KR" sz="2000" b="1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61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조의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3(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직무상의 의무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주무관청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해당 행정기관에서 사회기반시설사업의 업무를 담당하는 자는 민간투자사업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21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조에 따른 부대사업을 포함한다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의 시행과 관련한 업무를 수행할 때에 </a:t>
            </a:r>
            <a:r>
              <a:rPr lang="ko-KR" altLang="en-US" sz="2000" b="1" kern="0" spc="-50" dirty="0">
                <a:solidFill>
                  <a:srgbClr val="1F497D"/>
                </a:solidFill>
                <a:effectLst/>
                <a:latin typeface="+mn-ea"/>
              </a:rPr>
              <a:t>국가 또는 지방자치단체의 재정낭비 및 손해를 방지할 직무상의 의무를 진다</a:t>
            </a:r>
            <a:r>
              <a:rPr lang="en-US" altLang="ko-KR" sz="2000" b="1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2000" b="1" kern="0" spc="-50" dirty="0">
              <a:solidFill>
                <a:srgbClr val="1F497D"/>
              </a:solidFill>
              <a:effectLst/>
              <a:latin typeface="+mn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443CEB-7E38-B8BE-10D3-2C53D2B49A95}"/>
              </a:ext>
            </a:extLst>
          </p:cNvPr>
          <p:cNvSpPr txBox="1"/>
          <p:nvPr/>
        </p:nvSpPr>
        <p:spPr>
          <a:xfrm>
            <a:off x="531793" y="5157986"/>
            <a:ext cx="11125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err="1">
                <a:solidFill>
                  <a:srgbClr val="1F497D"/>
                </a:solidFill>
              </a:rPr>
              <a:t>음폐수</a:t>
            </a:r>
            <a:r>
              <a:rPr lang="ko-KR" altLang="en-US" sz="3600" b="1" dirty="0">
                <a:solidFill>
                  <a:srgbClr val="1F497D"/>
                </a:solidFill>
              </a:rPr>
              <a:t> 반입 사업 확대하면 고정급으로 정산할 경우</a:t>
            </a:r>
            <a:endParaRPr lang="en-US" altLang="ko-KR" sz="36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600" b="1" dirty="0">
                <a:solidFill>
                  <a:srgbClr val="1F497D"/>
                </a:solidFill>
              </a:rPr>
              <a:t>전주시는 오히려 손해를 보게 됨</a:t>
            </a:r>
            <a:endParaRPr lang="en-US" altLang="ko-KR" sz="36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729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 descr="텍스트, 인간의 얼굴, 의류, 배너이(가) 표시된 사진&#10;&#10;자동 생성된 설명">
            <a:extLst>
              <a:ext uri="{FF2B5EF4-FFF2-40B4-BE49-F238E27FC236}">
                <a16:creationId xmlns:a16="http://schemas.microsoft.com/office/drawing/2014/main" id="{93AE6F64-9C7C-84E6-17B5-515470D27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6" y="2205658"/>
            <a:ext cx="5437154" cy="4077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39AE28-DD19-D266-B915-2A2C6B912088}"/>
              </a:ext>
            </a:extLst>
          </p:cNvPr>
          <p:cNvSpPr txBox="1"/>
          <p:nvPr/>
        </p:nvSpPr>
        <p:spPr>
          <a:xfrm>
            <a:off x="6795952" y="2308676"/>
            <a:ext cx="4751657" cy="38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-50" dirty="0">
                <a:solidFill>
                  <a:srgbClr val="1F497D"/>
                </a:solidFill>
                <a:effectLst/>
                <a:latin typeface="+mn-ea"/>
              </a:rPr>
              <a:t>폐기물 처리 실적이 없는</a:t>
            </a:r>
            <a:endParaRPr lang="en-US" altLang="ko-KR" sz="3200" b="1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4400" b="1" kern="0" spc="-50" dirty="0">
                <a:solidFill>
                  <a:srgbClr val="1F497D"/>
                </a:solidFill>
                <a:latin typeface="+mn-ea"/>
              </a:rPr>
              <a:t>성우건설</a:t>
            </a:r>
            <a:endParaRPr lang="en-US" altLang="ko-KR" sz="4400" b="1" kern="0" spc="-50" dirty="0">
              <a:solidFill>
                <a:srgbClr val="1F497D"/>
              </a:solidFill>
              <a:latin typeface="+mn-ea"/>
            </a:endParaRPr>
          </a:p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-50" dirty="0">
                <a:solidFill>
                  <a:srgbClr val="1F497D"/>
                </a:solidFill>
                <a:effectLst/>
                <a:latin typeface="+mn-ea"/>
              </a:rPr>
              <a:t>그런데 </a:t>
            </a:r>
            <a:r>
              <a:rPr lang="ko-KR" altLang="en-US" sz="3200" b="1" kern="0" spc="-50" dirty="0" err="1">
                <a:solidFill>
                  <a:srgbClr val="1F497D"/>
                </a:solidFill>
                <a:effectLst/>
                <a:latin typeface="+mn-ea"/>
              </a:rPr>
              <a:t>리싸이클링타운</a:t>
            </a:r>
            <a:endParaRPr lang="en-US" altLang="ko-KR" sz="3200" b="1" kern="0" spc="-50" dirty="0">
              <a:solidFill>
                <a:srgbClr val="1F497D"/>
              </a:solidFill>
              <a:latin typeface="+mn-ea"/>
            </a:endParaRPr>
          </a:p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3200" b="1" kern="0" spc="-50" dirty="0">
                <a:solidFill>
                  <a:srgbClr val="1F497D"/>
                </a:solidFill>
                <a:effectLst/>
                <a:latin typeface="+mn-ea"/>
              </a:rPr>
              <a:t>운영 중</a:t>
            </a:r>
          </a:p>
        </p:txBody>
      </p:sp>
    </p:spTree>
    <p:extLst>
      <p:ext uri="{BB962C8B-B14F-4D97-AF65-F5344CB8AC3E}">
        <p14:creationId xmlns:p14="http://schemas.microsoft.com/office/powerpoint/2010/main" val="52273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BA953-3E11-5A3A-E22E-FD91FBC7675A}"/>
              </a:ext>
            </a:extLst>
          </p:cNvPr>
          <p:cNvSpPr txBox="1"/>
          <p:nvPr/>
        </p:nvSpPr>
        <p:spPr>
          <a:xfrm>
            <a:off x="513793" y="2277666"/>
            <a:ext cx="11161239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50" dirty="0">
                <a:solidFill>
                  <a:srgbClr val="000000"/>
                </a:solidFill>
                <a:effectLst/>
                <a:latin typeface="+mn-ea"/>
              </a:rPr>
              <a:t>전주시 </a:t>
            </a:r>
            <a:r>
              <a:rPr lang="ko-KR" altLang="en-US" sz="2000" b="1" kern="0" spc="-50" dirty="0" err="1">
                <a:solidFill>
                  <a:srgbClr val="000000"/>
                </a:solidFill>
                <a:effectLst/>
                <a:latin typeface="+mn-ea"/>
              </a:rPr>
              <a:t>종합리싸이클링타운</a:t>
            </a:r>
            <a:r>
              <a:rPr lang="ko-KR" altLang="en-US" sz="2000" b="1" kern="0" spc="-50" dirty="0">
                <a:solidFill>
                  <a:srgbClr val="000000"/>
                </a:solidFill>
                <a:effectLst/>
                <a:latin typeface="+mn-ea"/>
              </a:rPr>
              <a:t> 조성사업</a:t>
            </a:r>
            <a:r>
              <a:rPr lang="en-US" altLang="ko-KR" sz="2000" b="1" kern="0" spc="-50" dirty="0">
                <a:solidFill>
                  <a:srgbClr val="000000"/>
                </a:solidFill>
                <a:effectLst/>
                <a:latin typeface="+mn-ea"/>
              </a:rPr>
              <a:t>(BTO) </a:t>
            </a:r>
            <a:r>
              <a:rPr lang="ko-KR" altLang="en-US" sz="2000" b="1" kern="0" spc="-50" dirty="0">
                <a:solidFill>
                  <a:srgbClr val="000000"/>
                </a:solidFill>
                <a:effectLst/>
                <a:latin typeface="+mn-ea"/>
              </a:rPr>
              <a:t>실시협약」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 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42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 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유지관리 및 운영 관련계약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① 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(…)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평가단계에서 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직접 운영을 수행하는 것으로 평가를 받은 출자자 또는 본 사업에의 </a:t>
            </a:r>
            <a:r>
              <a:rPr lang="ko-KR" altLang="en-US" sz="2000" kern="0" spc="-50" dirty="0" err="1">
                <a:solidFill>
                  <a:srgbClr val="1F497D"/>
                </a:solidFill>
                <a:effectLst/>
                <a:latin typeface="+mn-ea"/>
              </a:rPr>
              <a:t>참여확약서를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 제출한 전문운영회사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 err="1">
                <a:solidFill>
                  <a:srgbClr val="000000"/>
                </a:solidFill>
                <a:effectLst/>
                <a:latin typeface="+mn-ea"/>
              </a:rPr>
              <a:t>이하“운영자”라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 한다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와 본 사업시설의 유지관리 및 운영을 위한 위임 또는 위탁계약을 체결하여야 하며</a:t>
            </a:r>
            <a:r>
              <a:rPr lang="en-US" altLang="ko-KR" sz="2000" kern="0" spc="-50" dirty="0">
                <a:solidFill>
                  <a:srgbClr val="000000"/>
                </a:solidFill>
                <a:latin typeface="+mn-ea"/>
              </a:rPr>
              <a:t>(…)</a:t>
            </a:r>
            <a:endParaRPr lang="ko-KR" altLang="en-US" sz="20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② 사업시행자가 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항에 따라 위임 또는 위탁계약을 체결할 자 또는 위임 또는 위탁계약을 체결한 자를 변경하고자 할 경우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시설사업기본계획 및 사업계획서에 제시된 자격과 동등 이상의 자격을 갖춘 자에 한하여 주무관청의 승인을 얻은 이후에 변경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할 수 있다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.(…)</a:t>
            </a:r>
            <a:endParaRPr lang="ko-KR" altLang="en-US" sz="2000" kern="0" spc="-5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41967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B15F7-E966-3CFD-2ECE-7327CAE6978F}"/>
              </a:ext>
            </a:extLst>
          </p:cNvPr>
          <p:cNvSpPr txBox="1"/>
          <p:nvPr/>
        </p:nvSpPr>
        <p:spPr>
          <a:xfrm>
            <a:off x="398438" y="2186949"/>
            <a:ext cx="2960464" cy="75995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전문운영회사란</a:t>
            </a:r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8F9E0-3088-11AE-2CDF-8A50EC8669BC}"/>
              </a:ext>
            </a:extLst>
          </p:cNvPr>
          <p:cNvSpPr txBox="1"/>
          <p:nvPr/>
        </p:nvSpPr>
        <p:spPr>
          <a:xfrm>
            <a:off x="3646934" y="2186949"/>
            <a:ext cx="7639050" cy="33701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241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‘폐기물처리시설에 대해 운영경험이 있거나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현재 운영을 </a:t>
            </a:r>
            <a:r>
              <a:rPr lang="ko-KR" altLang="en-US" sz="2400" kern="0" spc="-50" dirty="0" err="1">
                <a:solidFill>
                  <a:srgbClr val="000000"/>
                </a:solidFill>
                <a:effectLst/>
                <a:latin typeface="+mn-ea"/>
              </a:rPr>
              <a:t>위탁받아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 </a:t>
            </a:r>
            <a:r>
              <a:rPr lang="ko-KR" altLang="en-US" sz="2400" kern="0" spc="-50" dirty="0" err="1">
                <a:solidFill>
                  <a:srgbClr val="000000"/>
                </a:solidFill>
                <a:effectLst/>
                <a:latin typeface="+mn-ea"/>
              </a:rPr>
              <a:t>운영중인자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 이어야 하며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공공기관으로부터 운영위탁에 대한 증빙을 </a:t>
            </a:r>
            <a:r>
              <a:rPr lang="ko-KR" altLang="en-US" sz="2400" kern="0" spc="-50" dirty="0" err="1">
                <a:solidFill>
                  <a:srgbClr val="000000"/>
                </a:solidFill>
                <a:effectLst/>
                <a:latin typeface="+mn-ea"/>
              </a:rPr>
              <a:t>확인받아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 제출한자’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 </a:t>
            </a:r>
          </a:p>
          <a:p>
            <a:pPr marL="23241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kern="0" spc="-50" dirty="0">
              <a:solidFill>
                <a:srgbClr val="000000"/>
              </a:solidFill>
              <a:latin typeface="+mn-ea"/>
            </a:endParaRPr>
          </a:p>
          <a:p>
            <a:pPr marL="23241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‘국내 운영실적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소각시설 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50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톤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일 또는 음식물처리시설 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100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톤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/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일 이상의 실적에 한함</a:t>
            </a:r>
            <a:r>
              <a:rPr lang="en-US" altLang="ko-KR" sz="2400" kern="0" spc="-5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2400" kern="0" spc="-50" dirty="0">
                <a:solidFill>
                  <a:srgbClr val="000000"/>
                </a:solidFill>
                <a:effectLst/>
                <a:latin typeface="+mn-ea"/>
              </a:rPr>
              <a:t>이 있는 업체’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42BE5-4AEE-0065-C79A-60F693E32FD2}"/>
              </a:ext>
            </a:extLst>
          </p:cNvPr>
          <p:cNvSpPr txBox="1"/>
          <p:nvPr/>
        </p:nvSpPr>
        <p:spPr>
          <a:xfrm>
            <a:off x="403324" y="5923227"/>
            <a:ext cx="1112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>
                <a:solidFill>
                  <a:srgbClr val="1F497D"/>
                </a:solidFill>
              </a:rPr>
              <a:t>성우건설은 </a:t>
            </a:r>
            <a:r>
              <a:rPr lang="en-US" altLang="ko-KR" sz="3600" b="1" dirty="0">
                <a:solidFill>
                  <a:srgbClr val="1F497D"/>
                </a:solidFill>
              </a:rPr>
              <a:t>‘</a:t>
            </a:r>
            <a:r>
              <a:rPr lang="ko-KR" altLang="en-US" sz="3600" b="1" dirty="0">
                <a:solidFill>
                  <a:srgbClr val="1F497D"/>
                </a:solidFill>
              </a:rPr>
              <a:t>전문운영회사</a:t>
            </a:r>
            <a:r>
              <a:rPr lang="en-US" altLang="ko-KR" sz="3600" b="1" dirty="0">
                <a:solidFill>
                  <a:srgbClr val="1F497D"/>
                </a:solidFill>
              </a:rPr>
              <a:t>‘</a:t>
            </a:r>
            <a:r>
              <a:rPr lang="ko-KR" altLang="en-US" sz="3600" b="1" dirty="0">
                <a:solidFill>
                  <a:srgbClr val="1F497D"/>
                </a:solidFill>
              </a:rPr>
              <a:t>가 아니다</a:t>
            </a:r>
            <a:r>
              <a:rPr lang="en-US" altLang="ko-KR" sz="3600" b="1" dirty="0">
                <a:solidFill>
                  <a:srgbClr val="1F497D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135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3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4628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>
                <a:solidFill>
                  <a:srgbClr val="1F497D"/>
                </a:solidFill>
                <a:latin typeface="+mj-ea"/>
                <a:ea typeface="+mj-ea"/>
              </a:rPr>
              <a:t>민자투자사업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406574" y="2007846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BTO/BTL </a:t>
            </a:r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구분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8A527E2-27F9-22FE-68B6-B2AD1232A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4" y="2917233"/>
            <a:ext cx="6562725" cy="3124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AE4CA-27A5-76F9-9592-B9869A3B2E9D}"/>
              </a:ext>
            </a:extLst>
          </p:cNvPr>
          <p:cNvSpPr txBox="1"/>
          <p:nvPr/>
        </p:nvSpPr>
        <p:spPr>
          <a:xfrm>
            <a:off x="6815286" y="3429794"/>
            <a:ext cx="597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민간자본이 시설을 건설</a:t>
            </a:r>
            <a:r>
              <a:rPr lang="en-US" altLang="ko-KR" sz="1600" dirty="0"/>
              <a:t>(Build)</a:t>
            </a:r>
          </a:p>
          <a:p>
            <a:r>
              <a:rPr lang="ko-KR" altLang="en-US" sz="1600" dirty="0"/>
              <a:t>해당시설의 소유권은 국가 또는 지자체에 이전</a:t>
            </a:r>
            <a:r>
              <a:rPr lang="en-US" altLang="ko-KR" sz="1600" dirty="0"/>
              <a:t>(Transfer)</a:t>
            </a:r>
          </a:p>
          <a:p>
            <a:r>
              <a:rPr lang="ko-KR" altLang="en-US" sz="1600" dirty="0"/>
              <a:t>사업시행자에게 일정기간 시설관리운영권 인정</a:t>
            </a:r>
            <a:r>
              <a:rPr lang="en-US" altLang="ko-KR" sz="1600" dirty="0"/>
              <a:t>(Operate)</a:t>
            </a:r>
            <a:endParaRPr lang="ko-KR" altLang="en-US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D1B20-8151-4BDB-1BD3-5A7ADE29A1D0}"/>
              </a:ext>
            </a:extLst>
          </p:cNvPr>
          <p:cNvSpPr txBox="1"/>
          <p:nvPr/>
        </p:nvSpPr>
        <p:spPr>
          <a:xfrm>
            <a:off x="6812293" y="4854522"/>
            <a:ext cx="597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민간자본이 시설을 건설</a:t>
            </a:r>
            <a:r>
              <a:rPr lang="en-US" altLang="ko-KR" sz="1600" dirty="0"/>
              <a:t>(Build)</a:t>
            </a:r>
          </a:p>
          <a:p>
            <a:r>
              <a:rPr lang="ko-KR" altLang="en-US" sz="1600" dirty="0"/>
              <a:t>해당시설의 소유권은 국가 또는 지자체에 이전</a:t>
            </a:r>
            <a:r>
              <a:rPr lang="en-US" altLang="ko-KR" sz="1600" dirty="0"/>
              <a:t>(Transfer)</a:t>
            </a:r>
          </a:p>
          <a:p>
            <a:r>
              <a:rPr lang="ko-KR" altLang="en-US" sz="1600" dirty="0"/>
              <a:t>국가</a:t>
            </a:r>
            <a:r>
              <a:rPr lang="en-US" altLang="ko-KR" sz="1600" dirty="0"/>
              <a:t>, </a:t>
            </a:r>
            <a:r>
              <a:rPr lang="ko-KR" altLang="en-US" sz="1600" dirty="0"/>
              <a:t>지자체 시설을 임차하여 사용</a:t>
            </a:r>
            <a:r>
              <a:rPr lang="en-US" altLang="ko-KR" sz="1600" dirty="0"/>
              <a:t>(Lease)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CFBF84-DE87-3335-48C1-BEC6AE1739F0}"/>
              </a:ext>
            </a:extLst>
          </p:cNvPr>
          <p:cNvSpPr txBox="1"/>
          <p:nvPr/>
        </p:nvSpPr>
        <p:spPr>
          <a:xfrm>
            <a:off x="7031310" y="4234965"/>
            <a:ext cx="416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예</a:t>
            </a:r>
            <a:r>
              <a:rPr lang="en-US" altLang="ko-KR" sz="1400" dirty="0"/>
              <a:t>_</a:t>
            </a:r>
            <a:r>
              <a:rPr lang="ko-KR" altLang="en-US" sz="1400" dirty="0"/>
              <a:t>고속도로</a:t>
            </a:r>
            <a:r>
              <a:rPr lang="en-US" altLang="ko-KR" sz="1400" dirty="0"/>
              <a:t>, </a:t>
            </a:r>
            <a:r>
              <a:rPr lang="ko-KR" altLang="en-US" sz="1400" dirty="0"/>
              <a:t>항만</a:t>
            </a:r>
            <a:r>
              <a:rPr lang="en-US" altLang="ko-KR" sz="1400" dirty="0"/>
              <a:t>, </a:t>
            </a:r>
            <a:r>
              <a:rPr lang="ko-KR" altLang="en-US" sz="1400" dirty="0"/>
              <a:t>경전철</a:t>
            </a:r>
            <a:r>
              <a:rPr lang="en-US" altLang="ko-KR" sz="1400" dirty="0"/>
              <a:t>, </a:t>
            </a:r>
            <a:r>
              <a:rPr lang="ko-KR" altLang="en-US" sz="1400" dirty="0"/>
              <a:t>지하철</a:t>
            </a:r>
            <a:r>
              <a:rPr lang="en-US" altLang="ko-KR" sz="1400" dirty="0"/>
              <a:t>, </a:t>
            </a:r>
            <a:r>
              <a:rPr lang="ko-KR" altLang="en-US" sz="1400" dirty="0"/>
              <a:t>환경시설 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A12324-CB36-6C8E-9720-8916AEFC64D9}"/>
              </a:ext>
            </a:extLst>
          </p:cNvPr>
          <p:cNvSpPr txBox="1"/>
          <p:nvPr/>
        </p:nvSpPr>
        <p:spPr>
          <a:xfrm>
            <a:off x="7103318" y="5746553"/>
            <a:ext cx="416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예</a:t>
            </a:r>
            <a:r>
              <a:rPr lang="en-US" altLang="ko-KR" sz="1400" dirty="0"/>
              <a:t>_</a:t>
            </a:r>
            <a:r>
              <a:rPr lang="ko-KR" altLang="en-US" sz="1400" dirty="0"/>
              <a:t>학교</a:t>
            </a:r>
            <a:r>
              <a:rPr lang="en-US" altLang="ko-KR" sz="1400" dirty="0"/>
              <a:t>, </a:t>
            </a:r>
            <a:r>
              <a:rPr lang="ko-KR" altLang="en-US" sz="1400" dirty="0"/>
              <a:t>복지시설</a:t>
            </a:r>
            <a:r>
              <a:rPr lang="en-US" altLang="ko-KR" sz="1400" dirty="0"/>
              <a:t>, </a:t>
            </a:r>
            <a:r>
              <a:rPr lang="ko-KR" altLang="en-US" sz="1400" dirty="0"/>
              <a:t>기숙사 등</a:t>
            </a:r>
          </a:p>
        </p:txBody>
      </p:sp>
    </p:spTree>
    <p:extLst>
      <p:ext uri="{BB962C8B-B14F-4D97-AF65-F5344CB8AC3E}">
        <p14:creationId xmlns:p14="http://schemas.microsoft.com/office/powerpoint/2010/main" val="2723054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3CFA017-3E6A-0620-C896-0320C237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456" y="2378873"/>
            <a:ext cx="5819914" cy="2918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E240E4-E916-0D96-5091-096A8646B352}"/>
              </a:ext>
            </a:extLst>
          </p:cNvPr>
          <p:cNvSpPr txBox="1"/>
          <p:nvPr/>
        </p:nvSpPr>
        <p:spPr>
          <a:xfrm>
            <a:off x="406574" y="5659341"/>
            <a:ext cx="11125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이면계약서에서 </a:t>
            </a:r>
            <a:r>
              <a:rPr lang="en-US" altLang="ko-KR" sz="3200" b="1" dirty="0">
                <a:solidFill>
                  <a:srgbClr val="1F497D"/>
                </a:solidFill>
              </a:rPr>
              <a:t>‘</a:t>
            </a:r>
            <a:r>
              <a:rPr lang="ko-KR" altLang="en-US" sz="3200" b="1" dirty="0">
                <a:solidFill>
                  <a:srgbClr val="1F497D"/>
                </a:solidFill>
              </a:rPr>
              <a:t>주관운영사</a:t>
            </a:r>
            <a:r>
              <a:rPr lang="en-US" altLang="ko-KR" sz="3200" b="1" dirty="0">
                <a:solidFill>
                  <a:srgbClr val="1F497D"/>
                </a:solidFill>
              </a:rPr>
              <a:t>‘</a:t>
            </a:r>
            <a:r>
              <a:rPr lang="ko-KR" altLang="en-US" sz="3200" b="1" dirty="0">
                <a:solidFill>
                  <a:srgbClr val="1F497D"/>
                </a:solidFill>
              </a:rPr>
              <a:t>라는 용어를 사용해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시설 운영 주체를 변경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1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" name="Picture 11">
            <a:extLst>
              <a:ext uri="{FF2B5EF4-FFF2-40B4-BE49-F238E27FC236}">
                <a16:creationId xmlns:a16="http://schemas.microsoft.com/office/drawing/2014/main" id="{D932ECFC-70C5-EC79-B394-DFB399252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152"/>
          <a:stretch/>
        </p:blipFill>
        <p:spPr>
          <a:xfrm>
            <a:off x="736315" y="2044874"/>
            <a:ext cx="4680520" cy="4545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01177C-1523-E5D5-D062-515E9806421D}"/>
              </a:ext>
            </a:extLst>
          </p:cNvPr>
          <p:cNvSpPr txBox="1"/>
          <p:nvPr/>
        </p:nvSpPr>
        <p:spPr>
          <a:xfrm>
            <a:off x="2998862" y="2993579"/>
            <a:ext cx="11125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1F497D"/>
                </a:solidFill>
              </a:rPr>
              <a:t>2024</a:t>
            </a:r>
            <a:r>
              <a:rPr lang="ko-KR" altLang="en-US" sz="3200" b="1" dirty="0">
                <a:solidFill>
                  <a:srgbClr val="1F497D"/>
                </a:solidFill>
              </a:rPr>
              <a:t>년 </a:t>
            </a:r>
            <a:r>
              <a:rPr lang="en-US" altLang="ko-KR" sz="3200" b="1" dirty="0">
                <a:solidFill>
                  <a:srgbClr val="1F497D"/>
                </a:solidFill>
              </a:rPr>
              <a:t>1</a:t>
            </a:r>
            <a:r>
              <a:rPr lang="ko-KR" altLang="en-US" sz="3200" b="1" dirty="0">
                <a:solidFill>
                  <a:srgbClr val="1F497D"/>
                </a:solidFill>
              </a:rPr>
              <a:t>월 </a:t>
            </a:r>
            <a:r>
              <a:rPr lang="en-US" altLang="ko-KR" sz="3200" b="1" dirty="0">
                <a:solidFill>
                  <a:srgbClr val="1F497D"/>
                </a:solidFill>
              </a:rPr>
              <a:t>5</a:t>
            </a:r>
            <a:r>
              <a:rPr lang="ko-KR" altLang="en-US" sz="3200" b="1" dirty="0">
                <a:solidFill>
                  <a:srgbClr val="1F497D"/>
                </a:solidFill>
              </a:rPr>
              <a:t>일</a:t>
            </a:r>
            <a:r>
              <a:rPr lang="en-US" altLang="ko-KR" sz="3200" b="1" dirty="0">
                <a:solidFill>
                  <a:srgbClr val="1F497D"/>
                </a:solidFill>
              </a:rPr>
              <a:t>,</a:t>
            </a: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사업시행자가 전주시에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en-US" altLang="ko-KR" sz="3200" b="1" dirty="0">
                <a:solidFill>
                  <a:srgbClr val="1F497D"/>
                </a:solidFill>
              </a:rPr>
              <a:t>4</a:t>
            </a:r>
            <a:r>
              <a:rPr lang="ko-KR" altLang="en-US" sz="3200" b="1" dirty="0">
                <a:solidFill>
                  <a:srgbClr val="1F497D"/>
                </a:solidFill>
              </a:rPr>
              <a:t>개 업체의 공동운영사 변경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승인을 전주시에 요구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73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01177C-1523-E5D5-D062-515E9806421D}"/>
              </a:ext>
            </a:extLst>
          </p:cNvPr>
          <p:cNvSpPr txBox="1"/>
          <p:nvPr/>
        </p:nvSpPr>
        <p:spPr>
          <a:xfrm>
            <a:off x="3066255" y="3238672"/>
            <a:ext cx="1112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1F497D"/>
                </a:solidFill>
              </a:rPr>
              <a:t>2024</a:t>
            </a:r>
            <a:r>
              <a:rPr lang="ko-KR" altLang="en-US" sz="3200" b="1" dirty="0">
                <a:solidFill>
                  <a:srgbClr val="1F497D"/>
                </a:solidFill>
              </a:rPr>
              <a:t>년 </a:t>
            </a:r>
            <a:r>
              <a:rPr lang="en-US" altLang="ko-KR" sz="3200" b="1" dirty="0">
                <a:solidFill>
                  <a:srgbClr val="1F497D"/>
                </a:solidFill>
              </a:rPr>
              <a:t>2</a:t>
            </a:r>
            <a:r>
              <a:rPr lang="ko-KR" altLang="en-US" sz="3200" b="1" dirty="0">
                <a:solidFill>
                  <a:srgbClr val="1F497D"/>
                </a:solidFill>
              </a:rPr>
              <a:t>월 </a:t>
            </a:r>
            <a:r>
              <a:rPr lang="en-US" altLang="ko-KR" sz="3200" b="1" dirty="0">
                <a:solidFill>
                  <a:srgbClr val="1F497D"/>
                </a:solidFill>
              </a:rPr>
              <a:t>1</a:t>
            </a:r>
            <a:r>
              <a:rPr lang="ko-KR" altLang="en-US" sz="3200" b="1" dirty="0">
                <a:solidFill>
                  <a:srgbClr val="1F497D"/>
                </a:solidFill>
              </a:rPr>
              <a:t>일</a:t>
            </a:r>
            <a:r>
              <a:rPr lang="en-US" altLang="ko-KR" sz="3200" b="1" dirty="0">
                <a:solidFill>
                  <a:srgbClr val="1F497D"/>
                </a:solidFill>
              </a:rPr>
              <a:t>,</a:t>
            </a: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전주시는</a:t>
            </a:r>
            <a:r>
              <a:rPr lang="en-US" altLang="ko-KR" sz="3200" b="1" dirty="0">
                <a:solidFill>
                  <a:srgbClr val="1F497D"/>
                </a:solidFill>
              </a:rPr>
              <a:t> </a:t>
            </a:r>
            <a:r>
              <a:rPr lang="ko-KR" altLang="en-US" sz="3200" b="1" dirty="0">
                <a:solidFill>
                  <a:srgbClr val="1F497D"/>
                </a:solidFill>
              </a:rPr>
              <a:t>공동운영을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승인하였음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FAD0D5BD-38BF-D6CA-06A2-5E1E69D2C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44" y="1931084"/>
            <a:ext cx="5217861" cy="475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221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99309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불법운영사 변경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3EDF9-BD3B-65D5-DE24-BFE8DE557CB0}"/>
              </a:ext>
            </a:extLst>
          </p:cNvPr>
          <p:cNvSpPr txBox="1"/>
          <p:nvPr/>
        </p:nvSpPr>
        <p:spPr>
          <a:xfrm>
            <a:off x="1702718" y="2099899"/>
            <a:ext cx="3957254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b="1" kern="0" spc="-50" dirty="0">
                <a:solidFill>
                  <a:srgbClr val="1F497D"/>
                </a:solidFill>
                <a:latin typeface="+mn-ea"/>
              </a:rPr>
              <a:t>태영건설</a:t>
            </a:r>
            <a:r>
              <a:rPr lang="en-US" altLang="ko-KR" sz="2800" b="1" kern="0" spc="-50" dirty="0">
                <a:solidFill>
                  <a:srgbClr val="1F497D"/>
                </a:solidFill>
                <a:latin typeface="+mn-ea"/>
              </a:rPr>
              <a:t>, </a:t>
            </a:r>
            <a:r>
              <a:rPr lang="ko-KR" altLang="en-US" sz="2800" b="1" kern="0" spc="-50" dirty="0" err="1">
                <a:solidFill>
                  <a:srgbClr val="1F497D"/>
                </a:solidFill>
                <a:latin typeface="+mn-ea"/>
              </a:rPr>
              <a:t>에코비트워터</a:t>
            </a:r>
            <a:endParaRPr lang="en-US" altLang="ko-KR" sz="2800" b="1" kern="0" spc="-50" dirty="0">
              <a:solidFill>
                <a:srgbClr val="1F497D"/>
              </a:solidFill>
              <a:latin typeface="+mn-ea"/>
            </a:endParaRPr>
          </a:p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800" b="1" kern="0" spc="-50" dirty="0">
                <a:effectLst/>
                <a:latin typeface="+mn-ea"/>
              </a:rPr>
              <a:t>: </a:t>
            </a:r>
            <a:r>
              <a:rPr lang="ko-KR" altLang="en-US" sz="2800" b="1" kern="0" spc="-50" dirty="0">
                <a:effectLst/>
                <a:latin typeface="+mn-ea"/>
              </a:rPr>
              <a:t>폐기물처리 실적 존재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BADE2-37B4-6639-B8C1-FD25293A0173}"/>
              </a:ext>
            </a:extLst>
          </p:cNvPr>
          <p:cNvSpPr txBox="1"/>
          <p:nvPr/>
        </p:nvSpPr>
        <p:spPr>
          <a:xfrm>
            <a:off x="6506226" y="2099899"/>
            <a:ext cx="3957254" cy="1557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b="1" kern="0" spc="-50" dirty="0">
                <a:solidFill>
                  <a:srgbClr val="1F497D"/>
                </a:solidFill>
                <a:effectLst/>
                <a:latin typeface="+mn-ea"/>
              </a:rPr>
              <a:t>성우건설</a:t>
            </a:r>
            <a:r>
              <a:rPr lang="en-US" altLang="ko-KR" sz="2800" b="1" kern="0" spc="-50" dirty="0">
                <a:solidFill>
                  <a:srgbClr val="1F497D"/>
                </a:solidFill>
                <a:effectLst/>
                <a:latin typeface="+mn-ea"/>
              </a:rPr>
              <a:t>,</a:t>
            </a:r>
            <a:r>
              <a:rPr lang="ko-KR" altLang="en-US" sz="2800" b="1" kern="0" spc="-50" dirty="0">
                <a:solidFill>
                  <a:srgbClr val="1F497D"/>
                </a:solidFill>
                <a:effectLst/>
                <a:latin typeface="+mn-ea"/>
              </a:rPr>
              <a:t> 한백종합건설</a:t>
            </a:r>
            <a:endParaRPr lang="en-US" altLang="ko-KR" sz="2800" b="1" kern="0" spc="-50" dirty="0">
              <a:solidFill>
                <a:srgbClr val="1F497D"/>
              </a:solidFill>
              <a:latin typeface="+mn-ea"/>
            </a:endParaRPr>
          </a:p>
          <a:p>
            <a:pPr marL="0" marR="0" indent="0" algn="ctr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800" b="1" kern="0" spc="-50" dirty="0">
                <a:effectLst/>
                <a:latin typeface="+mn-ea"/>
              </a:rPr>
              <a:t>폐기물처리 </a:t>
            </a:r>
            <a:r>
              <a:rPr lang="ko-KR" altLang="en-US" sz="2800" b="1" kern="0" spc="-50" dirty="0">
                <a:latin typeface="+mn-ea"/>
              </a:rPr>
              <a:t>실적 </a:t>
            </a:r>
            <a:r>
              <a:rPr lang="en-US" altLang="ko-KR" sz="2800" b="1" kern="0" spc="-50" dirty="0">
                <a:latin typeface="+mn-ea"/>
              </a:rPr>
              <a:t>X</a:t>
            </a:r>
            <a:endParaRPr lang="ko-KR" altLang="en-US" sz="2800" b="1" kern="0" spc="-50" dirty="0">
              <a:effectLst/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347933-DE05-FD24-46E3-3A3785B989B3}"/>
              </a:ext>
            </a:extLst>
          </p:cNvPr>
          <p:cNvSpPr txBox="1"/>
          <p:nvPr/>
        </p:nvSpPr>
        <p:spPr>
          <a:xfrm>
            <a:off x="531794" y="4093728"/>
            <a:ext cx="11125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지분을 가지고 있고</a:t>
            </a:r>
            <a:r>
              <a:rPr lang="en-US" altLang="ko-KR" sz="3200" b="1" dirty="0">
                <a:solidFill>
                  <a:srgbClr val="1F497D"/>
                </a:solidFill>
              </a:rPr>
              <a:t>, </a:t>
            </a:r>
            <a:r>
              <a:rPr lang="ko-KR" altLang="en-US" sz="3200" b="1" dirty="0">
                <a:solidFill>
                  <a:srgbClr val="1F497D"/>
                </a:solidFill>
              </a:rPr>
              <a:t>같이 회의해서 결정하는 게 있으니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 err="1">
                <a:solidFill>
                  <a:srgbClr val="1F497D"/>
                </a:solidFill>
              </a:rPr>
              <a:t>전주리싸이클링타운을</a:t>
            </a:r>
            <a:r>
              <a:rPr lang="ko-KR" altLang="en-US" sz="3200" b="1" dirty="0">
                <a:solidFill>
                  <a:srgbClr val="1F497D"/>
                </a:solidFill>
              </a:rPr>
              <a:t> 다같이 운영하고 있다</a:t>
            </a:r>
            <a:r>
              <a:rPr lang="en-US" altLang="ko-KR" sz="3200" b="1" dirty="0">
                <a:solidFill>
                  <a:srgbClr val="1F497D"/>
                </a:solidFill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AA4D2E-9AE8-7BFA-2875-85E40E278D9B}"/>
              </a:ext>
            </a:extLst>
          </p:cNvPr>
          <p:cNvSpPr txBox="1"/>
          <p:nvPr/>
        </p:nvSpPr>
        <p:spPr>
          <a:xfrm>
            <a:off x="1003366" y="5446018"/>
            <a:ext cx="10486893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= </a:t>
            </a: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삼성전자 지분을 가지고 있고</a:t>
            </a:r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주주총회 참가하면 나도 삼성을 </a:t>
            </a:r>
            <a:endParaRPr lang="en-US" altLang="ko-KR" sz="32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/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같이 운영하고</a:t>
            </a:r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, </a:t>
            </a:r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반도체도 만들 줄 아는 거다</a:t>
            </a:r>
            <a:r>
              <a:rPr lang="en-US" altLang="ko-KR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50668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8747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악취 기준치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ECDC99C-1722-4374-369A-37DCF84B3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63" y="2334310"/>
            <a:ext cx="8483500" cy="148135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6750679F-AF9C-663A-D7AE-161DD83C2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822" y="4272866"/>
            <a:ext cx="6912768" cy="2518524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01732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8747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>
                <a:solidFill>
                  <a:srgbClr val="1F497D"/>
                </a:solidFill>
                <a:latin typeface="+mj-ea"/>
                <a:ea typeface="+mj-ea"/>
              </a:rPr>
              <a:t> 악취 기준치</a:t>
            </a:r>
            <a:endParaRPr lang="ko-KR" altLang="en-US" sz="4800" dirty="0">
              <a:solidFill>
                <a:srgbClr val="1F497D"/>
              </a:solidFill>
              <a:latin typeface="+mj-ea"/>
              <a:ea typeface="+mj-ea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351C-DC68-6B3C-D00D-879464EBB454}"/>
              </a:ext>
            </a:extLst>
          </p:cNvPr>
          <p:cNvSpPr txBox="1"/>
          <p:nvPr/>
        </p:nvSpPr>
        <p:spPr>
          <a:xfrm>
            <a:off x="1126654" y="2336314"/>
            <a:ext cx="1015312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50" dirty="0">
                <a:solidFill>
                  <a:srgbClr val="000000"/>
                </a:solidFill>
                <a:effectLst/>
                <a:latin typeface="+mn-ea"/>
              </a:rPr>
              <a:t>「악취방지법」 </a:t>
            </a:r>
            <a:endParaRPr lang="en-US" altLang="ko-KR" sz="2000" b="1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en-US" altLang="ko-KR" sz="20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11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조업정지명령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① </a:t>
            </a:r>
            <a:r>
              <a:rPr lang="ko-KR" altLang="en-US" sz="2000" kern="0" spc="-50" dirty="0" err="1">
                <a:solidFill>
                  <a:srgbClr val="000000"/>
                </a:solidFill>
                <a:effectLst/>
                <a:latin typeface="+mn-ea"/>
              </a:rPr>
              <a:t>시ㆍ도지사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 또는 대도시의 장은 개선명령을 받은 자가 이를 이행하지 아니하거나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이행은 하였으나 최근 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2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년 이내에 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조에 따른 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배출허용기준을 반복하여 초과하는 경우에는 해당 신고대상시설의 전부 또는 일부에 대하여 조업정지를 명할 수 있다</a:t>
            </a:r>
            <a:r>
              <a:rPr lang="en-US" altLang="ko-KR" sz="20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</a:p>
          <a:p>
            <a:pPr algn="just" fontAlgn="base"/>
            <a:endParaRPr lang="en-US" altLang="ko-KR" sz="20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14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개선 권고 등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① 특별자치시장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특별자치도지사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대도시의 장 또는 </a:t>
            </a:r>
            <a:r>
              <a:rPr lang="ko-KR" altLang="en-US" sz="2000" kern="0" spc="-50" dirty="0" err="1">
                <a:solidFill>
                  <a:srgbClr val="000000"/>
                </a:solidFill>
                <a:effectLst/>
                <a:latin typeface="+mn-ea"/>
              </a:rPr>
              <a:t>시장ㆍ군수ㆍ구청장은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 신고대상시설 외의 악취배출시설에서 배출되는 악취가 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항에 따른 배출허용기준을 초과하는 경우에는 해당 악취배출시설을 운영하는 자에게 그 악취가 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1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항에 따른 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배출허용기준 이하로 내려가도록 필요한 조치를 할 것을 권고할 수 있다</a:t>
            </a:r>
            <a:r>
              <a:rPr lang="en-US" altLang="ko-KR" sz="20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</a:p>
          <a:p>
            <a:pPr algn="just" fontAlgn="base"/>
            <a:endParaRPr lang="en-US" altLang="ko-KR" sz="20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algn="just" fontAlgn="base"/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28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벌칙</a:t>
            </a:r>
            <a:r>
              <a:rPr lang="en-US" altLang="ko-KR" sz="20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2000" kern="0" spc="-50" dirty="0">
                <a:solidFill>
                  <a:srgbClr val="000000"/>
                </a:solidFill>
                <a:effectLst/>
                <a:latin typeface="+mn-ea"/>
              </a:rPr>
              <a:t>다음 각 호의 어느 하나에 해당하는 자는 </a:t>
            </a:r>
            <a:r>
              <a:rPr lang="en-US" altLang="ko-KR" sz="2000" kern="0" spc="-50" dirty="0">
                <a:solidFill>
                  <a:srgbClr val="1F497D"/>
                </a:solidFill>
                <a:effectLst/>
                <a:latin typeface="+mn-ea"/>
              </a:rPr>
              <a:t>300</a:t>
            </a:r>
            <a:r>
              <a:rPr lang="ko-KR" altLang="en-US" sz="2000" kern="0" spc="-50" dirty="0">
                <a:solidFill>
                  <a:srgbClr val="1F497D"/>
                </a:solidFill>
                <a:effectLst/>
                <a:latin typeface="+mn-ea"/>
              </a:rPr>
              <a:t>만원 이하의 벌금에 처한다</a:t>
            </a:r>
            <a:r>
              <a:rPr lang="en-US" altLang="ko-KR" sz="20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20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algn="just" fontAlgn="base"/>
            <a:endParaRPr lang="ko-KR" altLang="en-US" sz="20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spcBef>
                <a:spcPts val="0"/>
              </a:spcBef>
              <a:spcAft>
                <a:spcPts val="0"/>
              </a:spcAft>
            </a:pPr>
            <a:endParaRPr lang="ko-KR" altLang="en-US" sz="2000" kern="0" spc="-5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098971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폐수처리 공정 생략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188B5390-80E3-FC97-CDEC-A05C311DC8FA}"/>
              </a:ext>
            </a:extLst>
          </p:cNvPr>
          <p:cNvGrpSpPr/>
          <p:nvPr/>
        </p:nvGrpSpPr>
        <p:grpSpPr>
          <a:xfrm>
            <a:off x="1355018" y="1931084"/>
            <a:ext cx="9173990" cy="4347401"/>
            <a:chOff x="1052875" y="1696885"/>
            <a:chExt cx="10072325" cy="4773107"/>
          </a:xfrm>
        </p:grpSpPr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95447493-19AF-694F-6F2B-90C81731F98F}"/>
                </a:ext>
              </a:extLst>
            </p:cNvPr>
            <p:cNvGrpSpPr/>
            <p:nvPr/>
          </p:nvGrpSpPr>
          <p:grpSpPr>
            <a:xfrm>
              <a:off x="1052875" y="1696885"/>
              <a:ext cx="10072325" cy="4773107"/>
              <a:chOff x="1052875" y="1696886"/>
              <a:chExt cx="9572977" cy="4513414"/>
            </a:xfrm>
          </p:grpSpPr>
          <p:cxnSp>
            <p:nvCxnSpPr>
              <p:cNvPr id="18" name="직선 연결선 17">
                <a:extLst>
                  <a:ext uri="{FF2B5EF4-FFF2-40B4-BE49-F238E27FC236}">
                    <a16:creationId xmlns:a16="http://schemas.microsoft.com/office/drawing/2014/main" id="{79A263D0-830D-8190-FA57-0C04487DA7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63651" y="4570279"/>
                <a:ext cx="1876282" cy="12218"/>
              </a:xfrm>
              <a:prstGeom prst="line">
                <a:avLst/>
              </a:prstGeom>
              <a:ln w="50800" cap="flat" cmpd="dbl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9" name="圆角矩形 4">
                <a:extLst>
                  <a:ext uri="{FF2B5EF4-FFF2-40B4-BE49-F238E27FC236}">
                    <a16:creationId xmlns:a16="http://schemas.microsoft.com/office/drawing/2014/main" id="{F8E656AD-A87D-1F67-69A2-2A7EB26ECC08}"/>
                  </a:ext>
                </a:extLst>
              </p:cNvPr>
              <p:cNvSpPr/>
              <p:nvPr/>
            </p:nvSpPr>
            <p:spPr>
              <a:xfrm>
                <a:off x="6311853" y="3086103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소화조</a:t>
                </a:r>
                <a:endParaRPr lang="en-US" altLang="ko-KR" sz="16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en-US" altLang="zh-CN" sz="12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(</a:t>
                </a:r>
                <a:r>
                  <a:rPr lang="ko-KR" altLang="en-US" sz="12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생물학적처리</a:t>
                </a:r>
                <a:r>
                  <a:rPr lang="en-US" altLang="ko-KR" sz="12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)</a:t>
                </a:r>
                <a:endParaRPr lang="zh-CN" altLang="en-US" sz="12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0" name="圆角矩形 4">
                <a:extLst>
                  <a:ext uri="{FF2B5EF4-FFF2-40B4-BE49-F238E27FC236}">
                    <a16:creationId xmlns:a16="http://schemas.microsoft.com/office/drawing/2014/main" id="{3581A90C-6CE6-8AF7-9F56-3507E9A03D3C}"/>
                  </a:ext>
                </a:extLst>
              </p:cNvPr>
              <p:cNvSpPr/>
              <p:nvPr/>
            </p:nvSpPr>
            <p:spPr>
              <a:xfrm>
                <a:off x="8966681" y="3086105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탈수기</a:t>
                </a:r>
                <a:endParaRPr lang="zh-CN" altLang="en-US" sz="14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2" name="圆角矩形 4">
                <a:extLst>
                  <a:ext uri="{FF2B5EF4-FFF2-40B4-BE49-F238E27FC236}">
                    <a16:creationId xmlns:a16="http://schemas.microsoft.com/office/drawing/2014/main" id="{755DD550-CB6D-5A10-455F-47CE1963FCA8}"/>
                  </a:ext>
                </a:extLst>
              </p:cNvPr>
              <p:cNvSpPr/>
              <p:nvPr/>
            </p:nvSpPr>
            <p:spPr>
              <a:xfrm>
                <a:off x="2955519" y="4926176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가압부상조</a:t>
                </a:r>
                <a:endParaRPr lang="en-US" altLang="ko-KR" sz="14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en-US" altLang="zh-CN" sz="11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(</a:t>
                </a:r>
                <a:r>
                  <a:rPr lang="ko-KR" altLang="en-US" sz="1100" b="1" dirty="0" err="1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물리화학적처리</a:t>
                </a:r>
                <a:r>
                  <a:rPr lang="en-US" altLang="ko-KR" sz="1100" b="1" dirty="0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)</a:t>
                </a:r>
                <a:endParaRPr lang="zh-CN" altLang="en-US" sz="11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3" name="圆角矩形 4">
                <a:extLst>
                  <a:ext uri="{FF2B5EF4-FFF2-40B4-BE49-F238E27FC236}">
                    <a16:creationId xmlns:a16="http://schemas.microsoft.com/office/drawing/2014/main" id="{6B6DAA4C-0EE7-8081-D7A7-CAEAD91CB6C9}"/>
                  </a:ext>
                </a:extLst>
              </p:cNvPr>
              <p:cNvSpPr/>
              <p:nvPr/>
            </p:nvSpPr>
            <p:spPr>
              <a:xfrm>
                <a:off x="5610348" y="4926174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 dirty="0"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연계처리수조</a:t>
                </a:r>
                <a:endParaRPr lang="zh-CN" altLang="en-US" sz="1400" b="1" dirty="0"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4" name="화살표: 오른쪽 23">
                <a:extLst>
                  <a:ext uri="{FF2B5EF4-FFF2-40B4-BE49-F238E27FC236}">
                    <a16:creationId xmlns:a16="http://schemas.microsoft.com/office/drawing/2014/main" id="{33C674CA-604C-3A8A-D385-F2F23374B591}"/>
                  </a:ext>
                </a:extLst>
              </p:cNvPr>
              <p:cNvSpPr/>
              <p:nvPr/>
            </p:nvSpPr>
            <p:spPr>
              <a:xfrm>
                <a:off x="5379746" y="3621121"/>
                <a:ext cx="868556" cy="214087"/>
              </a:xfrm>
              <a:prstGeom prst="rightArrow">
                <a:avLst>
                  <a:gd name="adj1" fmla="val 50000"/>
                  <a:gd name="adj2" fmla="val 9612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5" name="화살표: 오른쪽 24">
                <a:extLst>
                  <a:ext uri="{FF2B5EF4-FFF2-40B4-BE49-F238E27FC236}">
                    <a16:creationId xmlns:a16="http://schemas.microsoft.com/office/drawing/2014/main" id="{B6F7FEF9-9174-A1B5-8632-5271AF1A4316}"/>
                  </a:ext>
                </a:extLst>
              </p:cNvPr>
              <p:cNvSpPr/>
              <p:nvPr/>
            </p:nvSpPr>
            <p:spPr>
              <a:xfrm>
                <a:off x="8034574" y="3621121"/>
                <a:ext cx="868556" cy="214087"/>
              </a:xfrm>
              <a:prstGeom prst="rightArrow">
                <a:avLst>
                  <a:gd name="adj1" fmla="val 50000"/>
                  <a:gd name="adj2" fmla="val 9612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6" name="화살표: 오른쪽 25">
                <a:extLst>
                  <a:ext uri="{FF2B5EF4-FFF2-40B4-BE49-F238E27FC236}">
                    <a16:creationId xmlns:a16="http://schemas.microsoft.com/office/drawing/2014/main" id="{47B55639-87F6-C8C0-F455-2B09E29DDA75}"/>
                  </a:ext>
                </a:extLst>
              </p:cNvPr>
              <p:cNvSpPr/>
              <p:nvPr/>
            </p:nvSpPr>
            <p:spPr>
              <a:xfrm>
                <a:off x="4675620" y="5461192"/>
                <a:ext cx="868556" cy="214087"/>
              </a:xfrm>
              <a:prstGeom prst="rightArrow">
                <a:avLst>
                  <a:gd name="adj1" fmla="val 50000"/>
                  <a:gd name="adj2" fmla="val 9612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27" name="화살표: 오른쪽 26">
                <a:extLst>
                  <a:ext uri="{FF2B5EF4-FFF2-40B4-BE49-F238E27FC236}">
                    <a16:creationId xmlns:a16="http://schemas.microsoft.com/office/drawing/2014/main" id="{FDD09EE5-0CE0-2622-646F-875E31FA1B31}"/>
                  </a:ext>
                </a:extLst>
              </p:cNvPr>
              <p:cNvSpPr/>
              <p:nvPr/>
            </p:nvSpPr>
            <p:spPr>
              <a:xfrm>
                <a:off x="2053878" y="5407697"/>
                <a:ext cx="868556" cy="214087"/>
              </a:xfrm>
              <a:prstGeom prst="rightArrow">
                <a:avLst>
                  <a:gd name="adj1" fmla="val 50000"/>
                  <a:gd name="adj2" fmla="val 9612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cxnSp>
            <p:nvCxnSpPr>
              <p:cNvPr id="28" name="직선 화살표 연결선 27">
                <a:extLst>
                  <a:ext uri="{FF2B5EF4-FFF2-40B4-BE49-F238E27FC236}">
                    <a16:creationId xmlns:a16="http://schemas.microsoft.com/office/drawing/2014/main" id="{0AE5161B-16A8-7D43-3BBE-DA7FA6A4D2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7139" y="2029355"/>
                <a:ext cx="515789" cy="0"/>
              </a:xfrm>
              <a:prstGeom prst="straightConnector1">
                <a:avLst/>
              </a:prstGeom>
              <a:ln w="50800" cmpd="dbl">
                <a:solidFill>
                  <a:schemeClr val="accent1"/>
                </a:solidFill>
                <a:tailEnd type="none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grpSp>
            <p:nvGrpSpPr>
              <p:cNvPr id="29" name="그룹 28">
                <a:extLst>
                  <a:ext uri="{FF2B5EF4-FFF2-40B4-BE49-F238E27FC236}">
                    <a16:creationId xmlns:a16="http://schemas.microsoft.com/office/drawing/2014/main" id="{40670DA3-4952-67C5-0DD6-88A1B8B6596A}"/>
                  </a:ext>
                </a:extLst>
              </p:cNvPr>
              <p:cNvGrpSpPr/>
              <p:nvPr/>
            </p:nvGrpSpPr>
            <p:grpSpPr>
              <a:xfrm>
                <a:off x="2488156" y="1696886"/>
                <a:ext cx="1985465" cy="1386381"/>
                <a:chOff x="1083878" y="1223298"/>
                <a:chExt cx="1621229" cy="1082768"/>
              </a:xfrm>
            </p:grpSpPr>
            <p:cxnSp>
              <p:nvCxnSpPr>
                <p:cNvPr id="35" name="직선 화살표 연결선 34">
                  <a:extLst>
                    <a:ext uri="{FF2B5EF4-FFF2-40B4-BE49-F238E27FC236}">
                      <a16:creationId xmlns:a16="http://schemas.microsoft.com/office/drawing/2014/main" id="{840C299C-197C-6FD9-002C-D75764EE4E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05107" y="1450428"/>
                  <a:ext cx="0" cy="855638"/>
                </a:xfrm>
                <a:prstGeom prst="straightConnector1">
                  <a:avLst/>
                </a:prstGeom>
                <a:ln w="50800" cmpd="dbl">
                  <a:solidFill>
                    <a:schemeClr val="accent1"/>
                  </a:solidFill>
                  <a:headEnd type="none"/>
                  <a:tailEnd type="triangle" w="med" len="sm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6" name="직사각형 35">
                  <a:extLst>
                    <a:ext uri="{FF2B5EF4-FFF2-40B4-BE49-F238E27FC236}">
                      <a16:creationId xmlns:a16="http://schemas.microsoft.com/office/drawing/2014/main" id="{93CF6ABD-5DFE-9073-12EB-CF5D8B971295}"/>
                    </a:ext>
                  </a:extLst>
                </p:cNvPr>
                <p:cNvSpPr/>
                <p:nvPr/>
              </p:nvSpPr>
              <p:spPr>
                <a:xfrm>
                  <a:off x="1140267" y="1790569"/>
                  <a:ext cx="1354794" cy="249058"/>
                </a:xfrm>
                <a:prstGeom prst="rect">
                  <a:avLst/>
                </a:prstGeom>
                <a:solidFill>
                  <a:schemeClr val="accent1"/>
                </a:solidFill>
                <a:ln w="19050"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sz="1600" b="1" dirty="0" err="1">
                      <a:solidFill>
                        <a:schemeClr val="bg1"/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음폐수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(</a:t>
                  </a:r>
                  <a:r>
                    <a:rPr lang="ko-KR" altLang="en-US" sz="1600" b="1" dirty="0">
                      <a:solidFill>
                        <a:schemeClr val="bg1"/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외부</a:t>
                  </a:r>
                  <a:r>
                    <a:rPr lang="en-US" altLang="ko-KR" sz="1600" b="1" dirty="0">
                      <a:solidFill>
                        <a:schemeClr val="bg1"/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)</a:t>
                  </a:r>
                  <a:r>
                    <a:rPr lang="ko-KR" altLang="en-US" sz="1600" b="1" dirty="0">
                      <a:solidFill>
                        <a:schemeClr val="bg1"/>
                      </a:solidFill>
                      <a:latin typeface="KoPub돋움체 Bold" panose="00000800000000000000" pitchFamily="2" charset="-127"/>
                      <a:ea typeface="KoPub돋움체 Bold" panose="00000800000000000000" pitchFamily="2" charset="-127"/>
                    </a:rPr>
                    <a:t>반입</a:t>
                  </a:r>
                </a:p>
              </p:txBody>
            </p:sp>
            <p:pic>
              <p:nvPicPr>
                <p:cNvPr id="37" name="그림 36" descr="바퀴, 차량, 타이어, 교통이(가) 표시된 사진&#10;&#10;자동 생성된 설명">
                  <a:extLst>
                    <a:ext uri="{FF2B5EF4-FFF2-40B4-BE49-F238E27FC236}">
                      <a16:creationId xmlns:a16="http://schemas.microsoft.com/office/drawing/2014/main" id="{8A8D8301-AA93-BBD4-AEE9-D2F487C65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3878" y="1223298"/>
                  <a:ext cx="1254652" cy="529486"/>
                </a:xfrm>
                <a:prstGeom prst="rect">
                  <a:avLst/>
                </a:prstGeom>
              </p:spPr>
            </p:pic>
          </p:grpSp>
          <p:sp>
            <p:nvSpPr>
              <p:cNvPr id="30" name="화살표: 오른쪽 29">
                <a:extLst>
                  <a:ext uri="{FF2B5EF4-FFF2-40B4-BE49-F238E27FC236}">
                    <a16:creationId xmlns:a16="http://schemas.microsoft.com/office/drawing/2014/main" id="{48BC47BE-C630-220F-D172-C661ADBEC12A}"/>
                  </a:ext>
                </a:extLst>
              </p:cNvPr>
              <p:cNvSpPr/>
              <p:nvPr/>
            </p:nvSpPr>
            <p:spPr>
              <a:xfrm>
                <a:off x="2775597" y="3610058"/>
                <a:ext cx="868556" cy="214087"/>
              </a:xfrm>
              <a:prstGeom prst="rightArrow">
                <a:avLst>
                  <a:gd name="adj1" fmla="val 50000"/>
                  <a:gd name="adj2" fmla="val 96126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sp>
            <p:nvSpPr>
              <p:cNvPr id="31" name="圆角矩形 4">
                <a:extLst>
                  <a:ext uri="{FF2B5EF4-FFF2-40B4-BE49-F238E27FC236}">
                    <a16:creationId xmlns:a16="http://schemas.microsoft.com/office/drawing/2014/main" id="{EFC31C2F-2679-5DD3-A422-3333F050D260}"/>
                  </a:ext>
                </a:extLst>
              </p:cNvPr>
              <p:cNvSpPr/>
              <p:nvPr/>
            </p:nvSpPr>
            <p:spPr>
              <a:xfrm>
                <a:off x="1052875" y="3133006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>
                    <a:solidFill>
                      <a:schemeClr val="tx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전처리</a:t>
                </a:r>
                <a:endParaRPr lang="en-US" altLang="ko-KR" sz="1600" b="1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en-US" altLang="zh-CN" sz="1600" b="1" dirty="0">
                    <a:solidFill>
                      <a:schemeClr val="accent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[</a:t>
                </a:r>
                <a:r>
                  <a:rPr lang="ko-KR" altLang="en-US" sz="1600" b="1" dirty="0" err="1">
                    <a:solidFill>
                      <a:schemeClr val="accent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음폐수</a:t>
                </a:r>
                <a:r>
                  <a:rPr lang="en-US" altLang="ko-KR" sz="1600" b="1" dirty="0">
                    <a:solidFill>
                      <a:schemeClr val="accent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]</a:t>
                </a:r>
                <a:endParaRPr lang="zh-CN" altLang="en-US" sz="1600" b="1" dirty="0">
                  <a:solidFill>
                    <a:schemeClr val="accent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  <p:cxnSp>
            <p:nvCxnSpPr>
              <p:cNvPr id="32" name="직선 연결선 31">
                <a:extLst>
                  <a:ext uri="{FF2B5EF4-FFF2-40B4-BE49-F238E27FC236}">
                    <a16:creationId xmlns:a16="http://schemas.microsoft.com/office/drawing/2014/main" id="{98CF7496-E8C9-E805-4CBF-B75C401C08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74722" y="4317329"/>
                <a:ext cx="0" cy="305189"/>
              </a:xfrm>
              <a:prstGeom prst="line">
                <a:avLst/>
              </a:prstGeom>
              <a:ln w="50800" cmpd="dbl">
                <a:solidFill>
                  <a:schemeClr val="accent1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직선 연결선 32">
                <a:extLst>
                  <a:ext uri="{FF2B5EF4-FFF2-40B4-BE49-F238E27FC236}">
                    <a16:creationId xmlns:a16="http://schemas.microsoft.com/office/drawing/2014/main" id="{97477D2C-52B6-162B-593F-83E1F8DB276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9590" y="4558052"/>
                <a:ext cx="0" cy="360612"/>
              </a:xfrm>
              <a:prstGeom prst="line">
                <a:avLst/>
              </a:prstGeom>
              <a:ln w="50800" cmpd="dbl">
                <a:solidFill>
                  <a:schemeClr val="accent1"/>
                </a:solidFill>
                <a:headEnd type="triangle" w="med" len="sm"/>
                <a:tailEnd type="none" w="med" len="sm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圆角矩形 4">
                <a:extLst>
                  <a:ext uri="{FF2B5EF4-FFF2-40B4-BE49-F238E27FC236}">
                    <a16:creationId xmlns:a16="http://schemas.microsoft.com/office/drawing/2014/main" id="{C94603CF-DED9-CFF2-EC95-003327A7245D}"/>
                  </a:ext>
                </a:extLst>
              </p:cNvPr>
              <p:cNvSpPr/>
              <p:nvPr/>
            </p:nvSpPr>
            <p:spPr>
              <a:xfrm>
                <a:off x="3657024" y="3086102"/>
                <a:ext cx="1659171" cy="1284124"/>
              </a:xfrm>
              <a:prstGeom prst="roundRect">
                <a:avLst>
                  <a:gd name="adj" fmla="val 12557"/>
                </a:avLst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저장조</a:t>
                </a:r>
                <a:endParaRPr lang="zh-CN" altLang="en-US" sz="1600" b="1" dirty="0"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</p:txBody>
          </p:sp>
        </p:grp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337F766-DED6-8113-F357-4076108D7619}"/>
                </a:ext>
              </a:extLst>
            </p:cNvPr>
            <p:cNvSpPr/>
            <p:nvPr/>
          </p:nvSpPr>
          <p:spPr>
            <a:xfrm>
              <a:off x="7623836" y="5883347"/>
              <a:ext cx="1354794" cy="4278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/>
                <a:t>(</a:t>
              </a:r>
              <a:r>
                <a:rPr lang="ko-KR" altLang="en-US" sz="1200" b="1" dirty="0" err="1"/>
                <a:t>관로</a:t>
              </a:r>
              <a:r>
                <a:rPr lang="en-US" altLang="ko-KR" sz="1200" b="1" dirty="0"/>
                <a:t>)</a:t>
              </a:r>
              <a:endParaRPr lang="ko-KR" altLang="en-US" sz="1200" b="1" dirty="0"/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7513D0F-EBCA-C316-3733-11AF0CA07F9C}"/>
                </a:ext>
              </a:extLst>
            </p:cNvPr>
            <p:cNvGrpSpPr/>
            <p:nvPr/>
          </p:nvGrpSpPr>
          <p:grpSpPr>
            <a:xfrm>
              <a:off x="9081268" y="5190259"/>
              <a:ext cx="1817492" cy="1201450"/>
              <a:chOff x="6299401" y="2481409"/>
              <a:chExt cx="1817492" cy="1201450"/>
            </a:xfrm>
            <a:solidFill>
              <a:schemeClr val="accent1"/>
            </a:solidFill>
          </p:grpSpPr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E1711455-CB30-62B7-8705-4CE225747D58}"/>
                  </a:ext>
                </a:extLst>
              </p:cNvPr>
              <p:cNvGrpSpPr/>
              <p:nvPr/>
            </p:nvGrpSpPr>
            <p:grpSpPr>
              <a:xfrm>
                <a:off x="6299401" y="2481409"/>
                <a:ext cx="1817492" cy="1201450"/>
                <a:chOff x="5773415" y="3239757"/>
                <a:chExt cx="1412430" cy="1367926"/>
              </a:xfrm>
              <a:grpFill/>
            </p:grpSpPr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627C949F-A227-2A9F-4513-2CD2B30AAF7D}"/>
                    </a:ext>
                  </a:extLst>
                </p:cNvPr>
                <p:cNvSpPr/>
                <p:nvPr/>
              </p:nvSpPr>
              <p:spPr>
                <a:xfrm>
                  <a:off x="5773415" y="3239757"/>
                  <a:ext cx="1412430" cy="1367926"/>
                </a:xfrm>
                <a:prstGeom prst="ellipse">
                  <a:avLst/>
                </a:prstGeom>
                <a:grpFill/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15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17" name="椭圆 15">
                  <a:extLst>
                    <a:ext uri="{FF2B5EF4-FFF2-40B4-BE49-F238E27FC236}">
                      <a16:creationId xmlns:a16="http://schemas.microsoft.com/office/drawing/2014/main" id="{9AC3B96E-ECA3-E385-E87F-060CDE52FAC5}"/>
                    </a:ext>
                  </a:extLst>
                </p:cNvPr>
                <p:cNvSpPr/>
                <p:nvPr/>
              </p:nvSpPr>
              <p:spPr>
                <a:xfrm>
                  <a:off x="5831050" y="3284357"/>
                  <a:ext cx="1312975" cy="1287638"/>
                </a:xfrm>
                <a:prstGeom prst="ellipse">
                  <a:avLst/>
                </a:prstGeom>
                <a:grpFill/>
                <a:ln>
                  <a:solidFill>
                    <a:schemeClr val="accent1"/>
                  </a:solidFill>
                </a:ln>
                <a:effectLst>
                  <a:innerShdw blurRad="381000" dist="177800" dir="2700000">
                    <a:schemeClr val="tx1">
                      <a:lumMod val="50000"/>
                      <a:lumOff val="50000"/>
                      <a:alpha val="48000"/>
                    </a:scheme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400" b="1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15" name="직사각형 14">
                <a:extLst>
                  <a:ext uri="{FF2B5EF4-FFF2-40B4-BE49-F238E27FC236}">
                    <a16:creationId xmlns:a16="http://schemas.microsoft.com/office/drawing/2014/main" id="{FDE7F26C-837A-729E-BE07-C2C50AAC311E}"/>
                  </a:ext>
                </a:extLst>
              </p:cNvPr>
              <p:cNvSpPr/>
              <p:nvPr/>
            </p:nvSpPr>
            <p:spPr>
              <a:xfrm>
                <a:off x="6540925" y="2960300"/>
                <a:ext cx="1354794" cy="249058"/>
              </a:xfrm>
              <a:prstGeom prst="rect">
                <a:avLst/>
              </a:prstGeom>
              <a:grpFill/>
              <a:ln>
                <a:solidFill>
                  <a:schemeClr val="accent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600" b="1" dirty="0" err="1"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하수종말</a:t>
                </a:r>
                <a:endParaRPr lang="en-US" altLang="ko-KR" sz="1600" b="1" dirty="0">
                  <a:solidFill>
                    <a:schemeClr val="bg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endParaRPr>
              </a:p>
              <a:p>
                <a:pPr algn="ctr"/>
                <a:r>
                  <a:rPr lang="ko-KR" altLang="en-US" sz="1600" b="1" dirty="0">
                    <a:solidFill>
                      <a:schemeClr val="bg1"/>
                    </a:solidFill>
                    <a:latin typeface="KoPub돋움체 Bold" panose="00000800000000000000" pitchFamily="2" charset="-127"/>
                    <a:ea typeface="KoPub돋움체 Bold" panose="00000800000000000000" pitchFamily="2" charset="-127"/>
                  </a:rPr>
                  <a:t>처리장</a:t>
                </a:r>
              </a:p>
            </p:txBody>
          </p:sp>
        </p:grpSp>
        <p:sp>
          <p:nvSpPr>
            <p:cNvPr id="13" name="화살표: 오른쪽 12">
              <a:extLst>
                <a:ext uri="{FF2B5EF4-FFF2-40B4-BE49-F238E27FC236}">
                  <a16:creationId xmlns:a16="http://schemas.microsoft.com/office/drawing/2014/main" id="{BF5DAC86-ED8D-23E8-FFB0-F5C1AE39B6DD}"/>
                </a:ext>
              </a:extLst>
            </p:cNvPr>
            <p:cNvSpPr/>
            <p:nvPr/>
          </p:nvSpPr>
          <p:spPr>
            <a:xfrm>
              <a:off x="7939339" y="5716846"/>
              <a:ext cx="913862" cy="226405"/>
            </a:xfrm>
            <a:prstGeom prst="rightArrow">
              <a:avLst>
                <a:gd name="adj1" fmla="val 50000"/>
                <a:gd name="adj2" fmla="val 961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2276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폐수처리 공정 생략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矩形 4">
            <a:extLst>
              <a:ext uri="{FF2B5EF4-FFF2-40B4-BE49-F238E27FC236}">
                <a16:creationId xmlns:a16="http://schemas.microsoft.com/office/drawing/2014/main" id="{1D64A8D4-03CF-EF07-8F0D-F5A323E6C2E3}"/>
              </a:ext>
            </a:extLst>
          </p:cNvPr>
          <p:cNvSpPr/>
          <p:nvPr/>
        </p:nvSpPr>
        <p:spPr>
          <a:xfrm rot="5400000">
            <a:off x="1304499" y="1523757"/>
            <a:ext cx="3890954" cy="511074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noFill/>
          </a:ln>
          <a:effectLst>
            <a:innerShdw blurRad="1016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solidFill>
                <a:prstClr val="white"/>
              </a:solidFill>
            </a:endParaRPr>
          </a:p>
        </p:txBody>
      </p:sp>
      <p:sp>
        <p:nvSpPr>
          <p:cNvPr id="39" name="矩形 4">
            <a:hlinkClick r:id="rId4" action="ppaction://hlinkfile"/>
            <a:extLst>
              <a:ext uri="{FF2B5EF4-FFF2-40B4-BE49-F238E27FC236}">
                <a16:creationId xmlns:a16="http://schemas.microsoft.com/office/drawing/2014/main" id="{83064FC3-8028-1A7F-1AE6-D3C341B629DF}"/>
              </a:ext>
            </a:extLst>
          </p:cNvPr>
          <p:cNvSpPr/>
          <p:nvPr/>
        </p:nvSpPr>
        <p:spPr>
          <a:xfrm>
            <a:off x="6480987" y="2133650"/>
            <a:ext cx="5014821" cy="38434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>
            <a:noFill/>
          </a:ln>
          <a:effectLst>
            <a:innerShdw blurRad="1016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27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6955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폐수처리 공정 생략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316F0D2B-FFDC-E6D0-8748-34784A18C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92" y="1936318"/>
            <a:ext cx="6030785" cy="235987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18D4FDB8-442A-5FD5-071A-C94A05CD7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118" y="4133733"/>
            <a:ext cx="6264146" cy="248421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13567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폐기물 야외 방치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9BFA47E-6933-90D2-DC5A-34BE9F6D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133651"/>
            <a:ext cx="4972255" cy="381642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226EC95-D7C5-A7AF-AB71-40962D751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413" y="2349674"/>
            <a:ext cx="5277039" cy="37846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AEE771E-E5F8-55A4-BF53-CCA0BB58A0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813" y="2502074"/>
            <a:ext cx="5277039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1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4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63241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>
                <a:solidFill>
                  <a:srgbClr val="1F497D"/>
                </a:solidFill>
                <a:latin typeface="+mj-ea"/>
                <a:ea typeface="+mj-ea"/>
              </a:rPr>
              <a:t>민자투자사업 현황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478582" y="2257402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민자투자사업 현황</a:t>
            </a:r>
            <a:r>
              <a:rPr lang="en-US" altLang="ko-KR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(2021</a:t>
            </a:r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년</a:t>
            </a:r>
            <a:r>
              <a:rPr lang="en-US" altLang="ko-KR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)</a:t>
            </a:r>
            <a:endParaRPr lang="ko-KR" altLang="en-US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16FA76-E8D0-CC1D-9C4F-780C0C1C7934}"/>
              </a:ext>
            </a:extLst>
          </p:cNvPr>
          <p:cNvSpPr txBox="1"/>
          <p:nvPr/>
        </p:nvSpPr>
        <p:spPr>
          <a:xfrm>
            <a:off x="489214" y="4365898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전북지역 민자투자사업</a:t>
            </a: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2CCC6CA-22E2-D9E2-30CE-7C7145EB9FE8}"/>
              </a:ext>
            </a:extLst>
          </p:cNvPr>
          <p:cNvGraphicFramePr>
            <a:graphicFrameLocks noGrp="1"/>
          </p:cNvGraphicFramePr>
          <p:nvPr/>
        </p:nvGraphicFramePr>
        <p:xfrm>
          <a:off x="4298341" y="2256098"/>
          <a:ext cx="7416821" cy="167203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741682">
                  <a:extLst>
                    <a:ext uri="{9D8B030D-6E8A-4147-A177-3AD203B41FA5}">
                      <a16:colId xmlns:a16="http://schemas.microsoft.com/office/drawing/2014/main" val="3190170758"/>
                    </a:ext>
                  </a:extLst>
                </a:gridCol>
                <a:gridCol w="600547">
                  <a:extLst>
                    <a:ext uri="{9D8B030D-6E8A-4147-A177-3AD203B41FA5}">
                      <a16:colId xmlns:a16="http://schemas.microsoft.com/office/drawing/2014/main" val="2846556759"/>
                    </a:ext>
                  </a:extLst>
                </a:gridCol>
                <a:gridCol w="600547">
                  <a:extLst>
                    <a:ext uri="{9D8B030D-6E8A-4147-A177-3AD203B41FA5}">
                      <a16:colId xmlns:a16="http://schemas.microsoft.com/office/drawing/2014/main" val="3201033756"/>
                    </a:ext>
                  </a:extLst>
                </a:gridCol>
                <a:gridCol w="600547">
                  <a:extLst>
                    <a:ext uri="{9D8B030D-6E8A-4147-A177-3AD203B41FA5}">
                      <a16:colId xmlns:a16="http://schemas.microsoft.com/office/drawing/2014/main" val="316012454"/>
                    </a:ext>
                  </a:extLst>
                </a:gridCol>
                <a:gridCol w="600547">
                  <a:extLst>
                    <a:ext uri="{9D8B030D-6E8A-4147-A177-3AD203B41FA5}">
                      <a16:colId xmlns:a16="http://schemas.microsoft.com/office/drawing/2014/main" val="3671441891"/>
                    </a:ext>
                  </a:extLst>
                </a:gridCol>
                <a:gridCol w="600547">
                  <a:extLst>
                    <a:ext uri="{9D8B030D-6E8A-4147-A177-3AD203B41FA5}">
                      <a16:colId xmlns:a16="http://schemas.microsoft.com/office/drawing/2014/main" val="188717616"/>
                    </a:ext>
                  </a:extLst>
                </a:gridCol>
                <a:gridCol w="918101">
                  <a:extLst>
                    <a:ext uri="{9D8B030D-6E8A-4147-A177-3AD203B41FA5}">
                      <a16:colId xmlns:a16="http://schemas.microsoft.com/office/drawing/2014/main" val="496109091"/>
                    </a:ext>
                  </a:extLst>
                </a:gridCol>
                <a:gridCol w="918101">
                  <a:extLst>
                    <a:ext uri="{9D8B030D-6E8A-4147-A177-3AD203B41FA5}">
                      <a16:colId xmlns:a16="http://schemas.microsoft.com/office/drawing/2014/main" val="1683120794"/>
                    </a:ext>
                  </a:extLst>
                </a:gridCol>
                <a:gridCol w="918101">
                  <a:extLst>
                    <a:ext uri="{9D8B030D-6E8A-4147-A177-3AD203B41FA5}">
                      <a16:colId xmlns:a16="http://schemas.microsoft.com/office/drawing/2014/main" val="2566325998"/>
                    </a:ext>
                  </a:extLst>
                </a:gridCol>
                <a:gridCol w="918101">
                  <a:extLst>
                    <a:ext uri="{9D8B030D-6E8A-4147-A177-3AD203B41FA5}">
                      <a16:colId xmlns:a16="http://schemas.microsoft.com/office/drawing/2014/main" val="2835855449"/>
                    </a:ext>
                  </a:extLst>
                </a:gridCol>
              </a:tblGrid>
              <a:tr h="334406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구분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err="1">
                          <a:solidFill>
                            <a:srgbClr val="000000"/>
                          </a:solidFill>
                          <a:effectLst/>
                        </a:rPr>
                        <a:t>사업수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투자비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조 원</a:t>
                      </a:r>
                      <a:r>
                        <a:rPr lang="en-US" altLang="ko-KR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7281725"/>
                  </a:ext>
                </a:extLst>
              </a:tr>
              <a:tr h="33440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err="1">
                          <a:solidFill>
                            <a:srgbClr val="000000"/>
                          </a:solidFill>
                          <a:effectLst/>
                        </a:rPr>
                        <a:t>운영중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 err="1">
                          <a:solidFill>
                            <a:srgbClr val="000000"/>
                          </a:solidFill>
                          <a:effectLst/>
                        </a:rPr>
                        <a:t>시공중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준비중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종료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민간투자비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건설보조금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토지보상비</a:t>
                      </a:r>
                      <a:endParaRPr lang="ko-KR" alt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344910"/>
                  </a:ext>
                </a:extLst>
              </a:tr>
              <a:tr h="3344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BTO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269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208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>
                          <a:solidFill>
                            <a:srgbClr val="000000"/>
                          </a:solidFill>
                          <a:effectLst/>
                        </a:rPr>
                        <a:t>16</a:t>
                      </a:r>
                      <a:endParaRPr lang="en-US" sz="16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>
                          <a:solidFill>
                            <a:srgbClr val="000000"/>
                          </a:solidFill>
                          <a:effectLst/>
                        </a:rPr>
                        <a:t>29</a:t>
                      </a:r>
                      <a:endParaRPr lang="en-US" sz="16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0" spc="-50" dirty="0">
                          <a:solidFill>
                            <a:srgbClr val="000000"/>
                          </a:solidFill>
                          <a:effectLst/>
                        </a:rPr>
                        <a:t>101.2</a:t>
                      </a:r>
                      <a:endParaRPr lang="en-US" sz="1600" b="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62.8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23.9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14.5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231783"/>
                  </a:ext>
                </a:extLst>
              </a:tr>
              <a:tr h="3344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BTL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517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>
                          <a:solidFill>
                            <a:srgbClr val="000000"/>
                          </a:solidFill>
                          <a:effectLst/>
                        </a:rPr>
                        <a:t>479</a:t>
                      </a:r>
                      <a:endParaRPr lang="en-US" sz="16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15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60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kern="0" spc="-50">
                          <a:solidFill>
                            <a:srgbClr val="000000"/>
                          </a:solidFill>
                          <a:effectLst/>
                        </a:rPr>
                        <a:t>33.4</a:t>
                      </a:r>
                      <a:endParaRPr lang="en-US" sz="1600" b="0" kern="0" spc="-5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0.3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spc="-50" dirty="0">
                          <a:solidFill>
                            <a:srgbClr val="000000"/>
                          </a:solidFill>
                          <a:effectLst/>
                        </a:rPr>
                        <a:t>0.02</a:t>
                      </a:r>
                      <a:endParaRPr lang="en-US" sz="16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5492206"/>
                  </a:ext>
                </a:extLst>
              </a:tr>
              <a:tr h="33440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합계</a:t>
                      </a:r>
                      <a:endParaRPr lang="ko-KR" alt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786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687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31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28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40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134.5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95.9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24.2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0" spc="-50" dirty="0">
                          <a:solidFill>
                            <a:srgbClr val="000000"/>
                          </a:solidFill>
                          <a:effectLst/>
                        </a:rPr>
                        <a:t>14.5</a:t>
                      </a:r>
                      <a:endParaRPr lang="en-US" sz="1600" b="1" kern="0" spc="-50" dirty="0">
                        <a:solidFill>
                          <a:srgbClr val="00000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284998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41BB70-14AD-3E20-0D90-12F3219280CA}"/>
              </a:ext>
            </a:extLst>
          </p:cNvPr>
          <p:cNvSpPr txBox="1"/>
          <p:nvPr/>
        </p:nvSpPr>
        <p:spPr>
          <a:xfrm>
            <a:off x="4298341" y="4378865"/>
            <a:ext cx="43156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/>
              <a:t>전주하수종말처리장</a:t>
            </a:r>
            <a:r>
              <a:rPr lang="en-US" altLang="ko-KR" dirty="0"/>
              <a:t>(2004)</a:t>
            </a:r>
          </a:p>
          <a:p>
            <a:r>
              <a:rPr lang="ko-KR" altLang="en-US" dirty="0" err="1"/>
              <a:t>전주리싸이클링타운</a:t>
            </a:r>
            <a:r>
              <a:rPr lang="en-US" altLang="ko-KR" dirty="0"/>
              <a:t>(2016)</a:t>
            </a:r>
          </a:p>
          <a:p>
            <a:r>
              <a:rPr lang="ko-KR" altLang="en-US" dirty="0"/>
              <a:t>군산소각장</a:t>
            </a:r>
            <a:r>
              <a:rPr lang="en-US" altLang="ko-KR" dirty="0"/>
              <a:t>(2021)</a:t>
            </a:r>
          </a:p>
          <a:p>
            <a:r>
              <a:rPr lang="ko-KR" altLang="en-US" dirty="0"/>
              <a:t>익산예술의전당</a:t>
            </a:r>
            <a:r>
              <a:rPr lang="en-US" altLang="ko-KR" dirty="0"/>
              <a:t>(2015)</a:t>
            </a:r>
          </a:p>
          <a:p>
            <a:r>
              <a:rPr lang="ko-KR" altLang="en-US" dirty="0" err="1"/>
              <a:t>진안폐자원화에너지시설</a:t>
            </a:r>
            <a:r>
              <a:rPr lang="en-US" altLang="ko-KR" dirty="0"/>
              <a:t>(2025)</a:t>
            </a:r>
          </a:p>
          <a:p>
            <a:r>
              <a:rPr lang="ko-KR" altLang="en-US" dirty="0"/>
              <a:t>등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5397492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폐기물 야외 방치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6D8BBB88-16DD-8AF1-5C98-6FAF92C92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814" y="2061642"/>
            <a:ext cx="5125309" cy="4347765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FCA3E9A-354B-B226-E0F7-D122585C3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206" y="1924858"/>
            <a:ext cx="3600400" cy="480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47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폐기물 야외 방치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925BAE23-0521-44F1-A61C-70B4BB930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2167690"/>
            <a:ext cx="6206087" cy="443790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2E56F5B-D103-62C9-9EED-3B51E34B9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97" y="2167690"/>
            <a:ext cx="5377705" cy="403327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FA30737-57C8-6751-9142-C6FBC13353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397" y="2320090"/>
            <a:ext cx="5377705" cy="403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85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01040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폐기물 야외 방치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06DC73B7-EF17-622A-DC91-9876277FE6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3"/>
          <a:stretch/>
        </p:blipFill>
        <p:spPr>
          <a:xfrm rot="5400000">
            <a:off x="1108969" y="1791295"/>
            <a:ext cx="3942139" cy="505889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F78302FA-DF5A-9E6F-BEF9-ECCA8AA978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3206" y="1887306"/>
            <a:ext cx="3942139" cy="483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62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87479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</a:t>
            </a:r>
            <a:r>
              <a:rPr lang="ko-KR" altLang="en-US" sz="4800">
                <a:solidFill>
                  <a:srgbClr val="1F497D"/>
                </a:solidFill>
                <a:latin typeface="+mj-ea"/>
                <a:ea typeface="+mj-ea"/>
              </a:rPr>
              <a:t> 악취 기준치</a:t>
            </a:r>
            <a:endParaRPr lang="ko-KR" altLang="en-US" sz="4800" dirty="0">
              <a:solidFill>
                <a:srgbClr val="1F497D"/>
              </a:solidFill>
              <a:latin typeface="+mj-ea"/>
              <a:ea typeface="+mj-ea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793BDE4B-41C9-37EF-1E1D-9EA4C0A4A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6575" y="3074988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351C-DC68-6B3C-D00D-879464EBB454}"/>
              </a:ext>
            </a:extLst>
          </p:cNvPr>
          <p:cNvSpPr txBox="1"/>
          <p:nvPr/>
        </p:nvSpPr>
        <p:spPr>
          <a:xfrm>
            <a:off x="1017848" y="1824584"/>
            <a:ext cx="10765989" cy="502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「폐기물관리법」</a:t>
            </a:r>
            <a:endParaRPr lang="en-US" altLang="ko-KR" sz="1800" b="1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25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폐기물처리업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⑨ 폐기물처리업자는 다음 각 호의 준수사항을 지켜야 한다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1.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환경부령으로 정하는 바에 따라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폐기물을 </a:t>
            </a:r>
            <a:r>
              <a:rPr lang="ko-KR" altLang="en-US" sz="1800" kern="0" spc="-50" dirty="0" err="1">
                <a:solidFill>
                  <a:srgbClr val="1F497D"/>
                </a:solidFill>
                <a:effectLst/>
                <a:latin typeface="+mn-ea"/>
              </a:rPr>
              <a:t>허가받은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 사업장 내 보관시설이나 </a:t>
            </a:r>
            <a:r>
              <a:rPr lang="ko-KR" altLang="en-US" sz="1800" kern="0" spc="-50" dirty="0" err="1">
                <a:solidFill>
                  <a:srgbClr val="1F497D"/>
                </a:solidFill>
                <a:effectLst/>
                <a:latin typeface="+mn-ea"/>
              </a:rPr>
              <a:t>승인받은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 임시보관시설 등 적정한 장소에 보관할 것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2.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환경부령으로 정하는 양 또는 기간을 초과하여 폐기물을 보관하지 말 것</a:t>
            </a: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3.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자신의 처리시설에서 처리가 어렵거나 처리능력을 초과하는 경우에는 폐기물의 처리를 </a:t>
            </a:r>
            <a:r>
              <a:rPr lang="ko-KR" altLang="en-US" sz="1800" kern="0" spc="-50" dirty="0" err="1">
                <a:solidFill>
                  <a:srgbClr val="1F497D"/>
                </a:solidFill>
                <a:effectLst/>
                <a:latin typeface="+mn-ea"/>
              </a:rPr>
              <a:t>위탁받지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 말 것</a:t>
            </a:r>
            <a:endParaRPr lang="en-US" altLang="ko-KR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-50" dirty="0">
              <a:solidFill>
                <a:srgbClr val="1F497D"/>
              </a:solidFill>
              <a:latin typeface="+mn-ea"/>
            </a:endParaRPr>
          </a:p>
          <a:p>
            <a:pPr algn="just" fontAlgn="base">
              <a:lnSpc>
                <a:spcPct val="180000"/>
              </a:lnSpc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27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조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허가의 취소 등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② 환경부장관이나 </a:t>
            </a:r>
            <a:r>
              <a:rPr lang="ko-KR" altLang="en-US" sz="1800" kern="0" spc="-50" dirty="0" err="1">
                <a:solidFill>
                  <a:srgbClr val="000000"/>
                </a:solidFill>
                <a:effectLst/>
                <a:latin typeface="+mn-ea"/>
              </a:rPr>
              <a:t>시ㆍ도지사는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 폐기물처리업자가 다음 각 호의 어느 하나에 해당하면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그 허가를 취소하거나 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6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개월 이내의 기간을 정하여 영업의 전부 또는 일부의 정지를 명령할 수 있다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471284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1287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부적절한 폐기물 처리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351C-DC68-6B3C-D00D-879464EBB454}"/>
              </a:ext>
            </a:extLst>
          </p:cNvPr>
          <p:cNvSpPr txBox="1"/>
          <p:nvPr/>
        </p:nvSpPr>
        <p:spPr>
          <a:xfrm>
            <a:off x="711418" y="2277666"/>
            <a:ext cx="10765989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 latinLnBrk="0">
              <a:lnSpc>
                <a:spcPct val="150000"/>
              </a:lnSpc>
            </a:pP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전주시 </a:t>
            </a:r>
            <a:r>
              <a:rPr lang="ko-KR" altLang="en-US" sz="1800" b="1" kern="0" spc="-50" dirty="0" err="1">
                <a:solidFill>
                  <a:srgbClr val="000000"/>
                </a:solidFill>
                <a:effectLst/>
                <a:latin typeface="+mn-ea"/>
              </a:rPr>
              <a:t>종합리싸이클링타운</a:t>
            </a: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 조성사업</a:t>
            </a:r>
            <a:r>
              <a:rPr lang="en-US" altLang="ko-KR" sz="1800" b="1" kern="0" spc="-50" dirty="0">
                <a:solidFill>
                  <a:srgbClr val="000000"/>
                </a:solidFill>
                <a:effectLst/>
                <a:latin typeface="+mn-ea"/>
              </a:rPr>
              <a:t>(BTO) </a:t>
            </a: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실시협약」</a:t>
            </a:r>
            <a:endParaRPr lang="en-US" altLang="ko-KR" sz="1800" kern="0" spc="-50" dirty="0">
              <a:solidFill>
                <a:schemeClr val="accent1"/>
              </a:solidFill>
              <a:effectLst/>
              <a:latin typeface="+mn-ea"/>
            </a:endParaRPr>
          </a:p>
          <a:p>
            <a:pPr marL="0" marR="0" indent="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effectLst/>
                <a:latin typeface="+mn-ea"/>
              </a:rPr>
              <a:t>제 </a:t>
            </a:r>
            <a:r>
              <a:rPr lang="en-US" altLang="ko-KR" sz="1800" kern="0" spc="-50" dirty="0">
                <a:effectLst/>
                <a:latin typeface="+mn-ea"/>
              </a:rPr>
              <a:t>34 </a:t>
            </a:r>
            <a:r>
              <a:rPr lang="ko-KR" altLang="en-US" sz="1800" kern="0" spc="-50" dirty="0">
                <a:effectLst/>
                <a:latin typeface="+mn-ea"/>
              </a:rPr>
              <a:t>조 </a:t>
            </a:r>
            <a:r>
              <a:rPr lang="en-US" altLang="ko-KR" sz="1800" kern="0" spc="-50" dirty="0">
                <a:effectLst/>
                <a:latin typeface="+mn-ea"/>
              </a:rPr>
              <a:t>(</a:t>
            </a:r>
            <a:r>
              <a:rPr lang="ko-KR" altLang="en-US" sz="1800" kern="0" spc="-50" dirty="0">
                <a:effectLst/>
                <a:latin typeface="+mn-ea"/>
              </a:rPr>
              <a:t>환경 및 안전관리</a:t>
            </a:r>
            <a:r>
              <a:rPr lang="en-US" altLang="ko-KR" sz="1800" kern="0" spc="-50" dirty="0">
                <a:effectLst/>
                <a:latin typeface="+mn-ea"/>
              </a:rPr>
              <a:t>)</a:t>
            </a:r>
            <a:endParaRPr lang="ko-KR" altLang="en-US" sz="1800" kern="0" spc="-50" dirty="0">
              <a:effectLst/>
              <a:latin typeface="+mn-ea"/>
            </a:endParaRPr>
          </a:p>
          <a:p>
            <a:pPr marL="0" marR="0" indent="0" algn="just" fontAlgn="base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①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사업시행자는 본 협약 및 관련 법령 등에서 규정한 사항과 실시계획 및 본 협약에서 제시한 환경관리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안전관리 및 긴급 구난대책을 수립하여 성실히 수행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하여야 한다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93288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1287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부적절한 폐기물 처리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351C-DC68-6B3C-D00D-879464EBB454}"/>
              </a:ext>
            </a:extLst>
          </p:cNvPr>
          <p:cNvSpPr txBox="1"/>
          <p:nvPr/>
        </p:nvSpPr>
        <p:spPr>
          <a:xfrm>
            <a:off x="711418" y="2277666"/>
            <a:ext cx="10765989" cy="3995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전주시 </a:t>
            </a:r>
            <a:r>
              <a:rPr lang="ko-KR" altLang="en-US" sz="1800" b="1" kern="0" spc="-50" dirty="0" err="1">
                <a:solidFill>
                  <a:srgbClr val="000000"/>
                </a:solidFill>
                <a:effectLst/>
                <a:latin typeface="+mn-ea"/>
              </a:rPr>
              <a:t>종합리싸이클링타운</a:t>
            </a: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 조성사업</a:t>
            </a:r>
            <a:r>
              <a:rPr lang="en-US" altLang="ko-KR" sz="1800" b="1" kern="0" spc="-50" dirty="0">
                <a:solidFill>
                  <a:srgbClr val="000000"/>
                </a:solidFill>
                <a:effectLst/>
                <a:latin typeface="+mn-ea"/>
              </a:rPr>
              <a:t>(BTO) </a:t>
            </a:r>
            <a:r>
              <a:rPr lang="ko-KR" altLang="en-US" sz="1800" b="1" kern="0" spc="-50" dirty="0">
                <a:solidFill>
                  <a:srgbClr val="000000"/>
                </a:solidFill>
                <a:effectLst/>
                <a:latin typeface="+mn-ea"/>
              </a:rPr>
              <a:t>실시협약」</a:t>
            </a:r>
            <a:endParaRPr lang="en-US" altLang="ko-KR" sz="1800" b="1" kern="0" spc="-50" dirty="0">
              <a:solidFill>
                <a:srgbClr val="000000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44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조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유지관리 및 운영을 위한 계획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)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⑤ 사업시행자는 본 사업시설의 주요 구조물에 대하여는 “</a:t>
            </a:r>
            <a:r>
              <a:rPr lang="ko-KR" altLang="en-US" sz="1800" kern="0" spc="-50" dirty="0" err="1">
                <a:solidFill>
                  <a:srgbClr val="000000"/>
                </a:solidFill>
                <a:effectLst/>
                <a:latin typeface="+mn-ea"/>
              </a:rPr>
              <a:t>건설기술관리법”이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 정하는 바에 따라 안전점검을 시행하고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폐기물관리법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대기환경보전법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수질 및 수생태계 보전에 관한 법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악취방지법 등 관련법령이 정하는 바에 따라 본 사업시설을 유지보수 및 관리하여야 한다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8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⑧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항에도 불구하고 사업시행자가 본 사업의 협약상 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&lt;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별첨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10&gt;(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성능보증 및 규제조치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)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의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성능보증기준을 초과한 경우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사업시행자는 제</a:t>
            </a:r>
            <a:r>
              <a:rPr lang="en-US" altLang="ko-KR" sz="1800" kern="0" spc="-50" dirty="0">
                <a:solidFill>
                  <a:srgbClr val="1F497D"/>
                </a:solidFill>
                <a:effectLst/>
                <a:latin typeface="+mn-ea"/>
              </a:rPr>
              <a:t>7</a:t>
            </a:r>
            <a:r>
              <a:rPr lang="ko-KR" altLang="en-US" sz="1800" kern="0" spc="-50" dirty="0">
                <a:solidFill>
                  <a:srgbClr val="1F497D"/>
                </a:solidFill>
                <a:effectLst/>
                <a:latin typeface="+mn-ea"/>
              </a:rPr>
              <a:t>항에 따른 법정배출부과금과는 별도로 본 협약의 불이행에 대한 손해배상책임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을 지며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이때 손해배상액의 산정은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항의 관련 법령에서 정하고 있는 산정기준 및 방법에 따른다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.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단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, 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손해배상액 </a:t>
            </a:r>
            <a:r>
              <a:rPr lang="ko-KR" altLang="en-US" sz="1800" kern="0" spc="-50" dirty="0" err="1">
                <a:solidFill>
                  <a:srgbClr val="000000"/>
                </a:solidFill>
                <a:effectLst/>
                <a:latin typeface="+mn-ea"/>
              </a:rPr>
              <a:t>산정시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 제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7</a:t>
            </a:r>
            <a:r>
              <a:rPr lang="ko-KR" altLang="en-US" sz="1800" kern="0" spc="-50" dirty="0">
                <a:solidFill>
                  <a:srgbClr val="000000"/>
                </a:solidFill>
                <a:effectLst/>
                <a:latin typeface="+mn-ea"/>
              </a:rPr>
              <a:t>항에 따른 법정배출부과금은 제외하도록 한다</a:t>
            </a:r>
            <a:r>
              <a:rPr lang="en-US" altLang="ko-KR" sz="1800" kern="0" spc="-50" dirty="0">
                <a:solidFill>
                  <a:srgbClr val="000000"/>
                </a:solidFill>
                <a:effectLst/>
                <a:latin typeface="+mn-ea"/>
              </a:rPr>
              <a:t>.</a:t>
            </a:r>
            <a:endParaRPr lang="ko-KR" altLang="en-US" sz="1800" kern="0" spc="-50" dirty="0">
              <a:solidFill>
                <a:srgbClr val="000000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990395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112870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부적절한 폐기물 처리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BC351C-DC68-6B3C-D00D-879464EBB454}"/>
              </a:ext>
            </a:extLst>
          </p:cNvPr>
          <p:cNvSpPr txBox="1"/>
          <p:nvPr/>
        </p:nvSpPr>
        <p:spPr>
          <a:xfrm>
            <a:off x="783633" y="2225368"/>
            <a:ext cx="10765989" cy="4450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fontAlgn="base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0" i="0" u="none" strike="noStrike" baseline="0" dirty="0">
                <a:latin typeface="+mn-ea"/>
              </a:rPr>
              <a:t>제 </a:t>
            </a:r>
            <a:r>
              <a:rPr lang="en-US" altLang="ko-KR" sz="2000" b="0" i="0" u="none" strike="noStrike" baseline="0" dirty="0">
                <a:latin typeface="+mn-ea"/>
              </a:rPr>
              <a:t>56 </a:t>
            </a:r>
            <a:r>
              <a:rPr lang="ko-KR" altLang="en-US" sz="2000" b="0" i="0" u="none" strike="noStrike" baseline="0" dirty="0">
                <a:latin typeface="+mn-ea"/>
              </a:rPr>
              <a:t>조 </a:t>
            </a:r>
            <a:r>
              <a:rPr lang="en-US" altLang="ko-KR" sz="2000" b="0" i="0" u="none" strike="noStrike" baseline="0" dirty="0">
                <a:latin typeface="+mn-ea"/>
              </a:rPr>
              <a:t>(</a:t>
            </a:r>
            <a:r>
              <a:rPr lang="ko-KR" altLang="en-US" sz="2000" b="0" i="0" u="none" strike="noStrike" baseline="0" dirty="0">
                <a:latin typeface="+mn-ea"/>
              </a:rPr>
              <a:t>사업시행자의 귀책사유 및 처리</a:t>
            </a:r>
            <a:r>
              <a:rPr lang="en-US" altLang="ko-KR" sz="2000" b="0" i="0" u="none" strike="noStrike" baseline="0" dirty="0">
                <a:latin typeface="+mn-ea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ko-KR" altLang="en-US" sz="1800" b="0" u="none" strike="noStrike" baseline="0" dirty="0">
                <a:latin typeface="+mn-ea"/>
              </a:rPr>
              <a:t>① 다음 각 호의 사유들은 본 협약의 해석에 있어 사업시행자의 귀책사유로 보나</a:t>
            </a:r>
            <a:r>
              <a:rPr lang="en-US" altLang="ko-KR" sz="1800" b="0" u="none" strike="noStrike" baseline="0" dirty="0">
                <a:latin typeface="+mn-ea"/>
              </a:rPr>
              <a:t>, </a:t>
            </a:r>
            <a:r>
              <a:rPr lang="ko-KR" altLang="en-US" sz="1800" b="0" u="none" strike="noStrike" baseline="0" dirty="0">
                <a:latin typeface="+mn-ea"/>
              </a:rPr>
              <a:t>이들 사유에 한정되지 않는다</a:t>
            </a:r>
            <a:r>
              <a:rPr lang="en-US" altLang="ko-KR" sz="1800" b="0" u="none" strike="noStrike" baseline="0" dirty="0">
                <a:latin typeface="+mn-ea"/>
              </a:rPr>
              <a:t>.</a:t>
            </a:r>
          </a:p>
          <a:p>
            <a:pPr algn="l">
              <a:lnSpc>
                <a:spcPct val="120000"/>
              </a:lnSpc>
            </a:pPr>
            <a:r>
              <a:rPr lang="en-US" altLang="ko-KR" sz="1800" b="0" u="none" strike="noStrike" baseline="0" dirty="0">
                <a:latin typeface="+mn-ea"/>
              </a:rPr>
              <a:t>1. </a:t>
            </a:r>
            <a:r>
              <a:rPr lang="ko-KR" altLang="en-US" sz="1800" b="0" u="none" strike="noStrike" baseline="0" dirty="0">
                <a:latin typeface="+mn-ea"/>
              </a:rPr>
              <a:t>사업시행자가 </a:t>
            </a:r>
            <a:r>
              <a:rPr lang="ko-KR" altLang="en-US" sz="1800" b="1" u="none" strike="noStrike" baseline="0" dirty="0">
                <a:solidFill>
                  <a:srgbClr val="1F497D"/>
                </a:solidFill>
                <a:latin typeface="+mn-ea"/>
              </a:rPr>
              <a:t>법령 또는 본 협약에 정한 사항들을 중대하게 위반하거나 민간투자법 제</a:t>
            </a:r>
            <a:r>
              <a:rPr lang="en-US" altLang="ko-KR" sz="1800" b="1" u="none" strike="noStrike" baseline="0" dirty="0">
                <a:solidFill>
                  <a:srgbClr val="1F497D"/>
                </a:solidFill>
                <a:latin typeface="+mn-ea"/>
              </a:rPr>
              <a:t>46</a:t>
            </a:r>
            <a:r>
              <a:rPr lang="ko-KR" altLang="en-US" sz="1800" b="1" u="none" strike="noStrike" baseline="0" dirty="0">
                <a:solidFill>
                  <a:srgbClr val="1F497D"/>
                </a:solidFill>
                <a:latin typeface="+mn-ea"/>
              </a:rPr>
              <a:t>조</a:t>
            </a:r>
            <a:r>
              <a:rPr lang="en-US" altLang="ko-KR" sz="1800" b="1" u="none" strike="noStrike" baseline="0" dirty="0">
                <a:solidFill>
                  <a:srgbClr val="1F497D"/>
                </a:solidFill>
                <a:latin typeface="+mn-ea"/>
              </a:rPr>
              <a:t>(</a:t>
            </a:r>
            <a:r>
              <a:rPr lang="ko-KR" altLang="en-US" sz="1800" b="1" u="none" strike="noStrike" baseline="0" dirty="0">
                <a:solidFill>
                  <a:srgbClr val="1F497D"/>
                </a:solidFill>
                <a:latin typeface="+mn-ea"/>
              </a:rPr>
              <a:t>법령위반 등에 대한 처분</a:t>
            </a:r>
            <a:r>
              <a:rPr lang="en-US" altLang="ko-KR" sz="1800" b="1" u="none" strike="noStrike" baseline="0" dirty="0">
                <a:solidFill>
                  <a:srgbClr val="1F497D"/>
                </a:solidFill>
                <a:latin typeface="+mn-ea"/>
              </a:rPr>
              <a:t>)</a:t>
            </a:r>
            <a:r>
              <a:rPr lang="ko-KR" altLang="en-US" sz="1800" b="1" u="none" strike="noStrike" baseline="0" dirty="0">
                <a:solidFill>
                  <a:srgbClr val="1F497D"/>
                </a:solidFill>
                <a:latin typeface="+mn-ea"/>
              </a:rPr>
              <a:t>에 따른 주무관청의 처분 또는 명령을 위반</a:t>
            </a:r>
            <a:r>
              <a:rPr lang="ko-KR" altLang="en-US" sz="1800" b="0" u="none" strike="noStrike" baseline="0" dirty="0">
                <a:solidFill>
                  <a:srgbClr val="1F497D"/>
                </a:solidFill>
                <a:latin typeface="+mn-ea"/>
              </a:rPr>
              <a:t>한 경우</a:t>
            </a:r>
          </a:p>
          <a:p>
            <a:pPr algn="l">
              <a:lnSpc>
                <a:spcPct val="120000"/>
              </a:lnSpc>
            </a:pPr>
            <a:r>
              <a:rPr lang="en-US" altLang="ko-KR" sz="1800" b="0" u="none" strike="noStrike" baseline="0" dirty="0">
                <a:latin typeface="+mn-ea"/>
              </a:rPr>
              <a:t>2. </a:t>
            </a:r>
            <a:r>
              <a:rPr lang="ko-KR" altLang="en-US" sz="1800" b="0" u="none" strike="noStrike" baseline="0" dirty="0">
                <a:latin typeface="+mn-ea"/>
              </a:rPr>
              <a:t>본 사업시설에 대한 중대한 부실시공으로 인하여 </a:t>
            </a:r>
            <a:r>
              <a:rPr lang="ko-KR" altLang="en-US" sz="1800" b="1" u="none" strike="noStrike" baseline="0" dirty="0">
                <a:solidFill>
                  <a:srgbClr val="1F497D"/>
                </a:solidFill>
                <a:latin typeface="+mn-ea"/>
              </a:rPr>
              <a:t>사업의 계속적 추진이 공공의 이익에 부합하지 않는다고 판단되는 경우</a:t>
            </a:r>
            <a:endParaRPr lang="en-US" altLang="ko-KR" sz="1800" b="1" u="none" strike="noStrike" baseline="0" dirty="0">
              <a:solidFill>
                <a:srgbClr val="1F497D"/>
              </a:solidFill>
              <a:latin typeface="+mn-ea"/>
            </a:endParaRPr>
          </a:p>
          <a:p>
            <a:pPr algn="l">
              <a:lnSpc>
                <a:spcPct val="120000"/>
              </a:lnSpc>
            </a:pPr>
            <a:endParaRPr lang="en-US" altLang="ko-KR" sz="1800" b="1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marL="0" marR="0" indent="0" algn="l" fontAlgn="base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0" i="0" u="none" strike="noStrike" baseline="0" dirty="0">
                <a:latin typeface="+mn-ea"/>
              </a:rPr>
              <a:t>제 </a:t>
            </a:r>
            <a:r>
              <a:rPr lang="en-US" altLang="ko-KR" sz="1800" b="0" i="0" u="none" strike="noStrike" baseline="0" dirty="0">
                <a:latin typeface="+mn-ea"/>
              </a:rPr>
              <a:t>61 </a:t>
            </a:r>
            <a:r>
              <a:rPr lang="ko-KR" altLang="en-US" sz="1800" b="0" i="0" u="none" strike="noStrike" baseline="0" dirty="0">
                <a:latin typeface="+mn-ea"/>
              </a:rPr>
              <a:t>조 </a:t>
            </a:r>
            <a:r>
              <a:rPr lang="en-US" altLang="ko-KR" sz="1800" b="0" i="0" u="none" strike="noStrike" baseline="0" dirty="0">
                <a:latin typeface="+mn-ea"/>
              </a:rPr>
              <a:t>(</a:t>
            </a:r>
            <a:r>
              <a:rPr lang="ko-KR" altLang="en-US" sz="1800" b="0" i="0" u="none" strike="noStrike" baseline="0" dirty="0">
                <a:latin typeface="+mn-ea"/>
              </a:rPr>
              <a:t>중도해지로 인한 협약의 종료</a:t>
            </a:r>
            <a:r>
              <a:rPr lang="en-US" altLang="ko-KR" sz="1800" b="0" i="0" u="none" strike="noStrike" baseline="0" dirty="0">
                <a:latin typeface="+mn-ea"/>
              </a:rPr>
              <a:t>)</a:t>
            </a:r>
          </a:p>
          <a:p>
            <a:pPr algn="l">
              <a:lnSpc>
                <a:spcPct val="120000"/>
              </a:lnSpc>
            </a:pPr>
            <a:r>
              <a:rPr lang="ko-KR" altLang="en-US" sz="1800" b="0" i="0" u="none" strike="noStrike" baseline="0" dirty="0">
                <a:latin typeface="+mn-ea"/>
              </a:rPr>
              <a:t>① 주무관청에 의한 해지 </a:t>
            </a:r>
            <a:r>
              <a:rPr lang="en-US" altLang="ko-KR" sz="1800" b="0" i="0" u="none" strike="noStrike" baseline="0" dirty="0">
                <a:solidFill>
                  <a:srgbClr val="1F497D"/>
                </a:solidFill>
                <a:latin typeface="+mn-ea"/>
              </a:rPr>
              <a:t>- </a:t>
            </a:r>
            <a:r>
              <a:rPr lang="ko-KR" altLang="en-US" sz="1800" b="1" i="0" u="none" strike="noStrike" baseline="0" dirty="0">
                <a:solidFill>
                  <a:srgbClr val="1F497D"/>
                </a:solidFill>
                <a:latin typeface="+mn-ea"/>
              </a:rPr>
              <a:t>제</a:t>
            </a:r>
            <a:r>
              <a:rPr lang="en-US" altLang="ko-KR" sz="1800" b="1" i="0" u="none" strike="noStrike" baseline="0" dirty="0">
                <a:solidFill>
                  <a:srgbClr val="1F497D"/>
                </a:solidFill>
                <a:latin typeface="+mn-ea"/>
              </a:rPr>
              <a:t>56</a:t>
            </a:r>
            <a:r>
              <a:rPr lang="ko-KR" altLang="en-US" sz="1800" b="1" i="0" u="none" strike="noStrike" baseline="0" dirty="0">
                <a:solidFill>
                  <a:srgbClr val="1F497D"/>
                </a:solidFill>
                <a:latin typeface="+mn-ea"/>
              </a:rPr>
              <a:t>조</a:t>
            </a:r>
            <a:r>
              <a:rPr lang="en-US" altLang="ko-KR" sz="1800" b="1" i="0" u="none" strike="noStrike" baseline="0" dirty="0">
                <a:solidFill>
                  <a:srgbClr val="1F497D"/>
                </a:solidFill>
                <a:latin typeface="+mn-ea"/>
              </a:rPr>
              <a:t>(</a:t>
            </a:r>
            <a:r>
              <a:rPr lang="ko-KR" altLang="en-US" sz="1800" b="1" i="0" u="none" strike="noStrike" baseline="0" dirty="0">
                <a:solidFill>
                  <a:srgbClr val="1F497D"/>
                </a:solidFill>
                <a:latin typeface="+mn-ea"/>
              </a:rPr>
              <a:t>사업시행자의 귀책사유 및 그 처리</a:t>
            </a:r>
            <a:r>
              <a:rPr lang="en-US" altLang="ko-KR" sz="1800" b="1" i="0" u="none" strike="noStrike" baseline="0" dirty="0">
                <a:solidFill>
                  <a:srgbClr val="1F497D"/>
                </a:solidFill>
                <a:latin typeface="+mn-ea"/>
              </a:rPr>
              <a:t>)</a:t>
            </a:r>
            <a:r>
              <a:rPr lang="ko-KR" altLang="en-US" sz="1800" b="1" i="0" u="none" strike="noStrike" baseline="0" dirty="0">
                <a:solidFill>
                  <a:srgbClr val="1F497D"/>
                </a:solidFill>
                <a:latin typeface="+mn-ea"/>
              </a:rPr>
              <a:t>에 정한 사업시행자의 귀책사유가 발생하는 경우 주무관청은 </a:t>
            </a:r>
            <a:r>
              <a:rPr lang="ko-KR" altLang="en-US" sz="1800" b="1" i="0" u="none" strike="noStrike" baseline="0" dirty="0" err="1">
                <a:solidFill>
                  <a:srgbClr val="1F497D"/>
                </a:solidFill>
                <a:latin typeface="+mn-ea"/>
              </a:rPr>
              <a:t>본조에</a:t>
            </a:r>
            <a:r>
              <a:rPr lang="ko-KR" altLang="en-US" sz="1800" b="1" i="0" u="none" strike="noStrike" baseline="0" dirty="0">
                <a:solidFill>
                  <a:srgbClr val="1F497D"/>
                </a:solidFill>
                <a:latin typeface="+mn-ea"/>
              </a:rPr>
              <a:t> 따라 사업시행자에게 서면으로 통지함으로써 본 협약을 해지하고 사업시행자 지정의 취소 또는 관리운영권의 말소 등 기타 필요한 처분</a:t>
            </a:r>
            <a:r>
              <a:rPr lang="ko-KR" altLang="en-US" sz="1800" b="0" i="0" u="none" strike="noStrike" baseline="0" dirty="0">
                <a:solidFill>
                  <a:srgbClr val="1F497D"/>
                </a:solidFill>
                <a:latin typeface="+mn-ea"/>
              </a:rPr>
              <a:t>을 할 수 있다</a:t>
            </a:r>
            <a:r>
              <a:rPr lang="en-US" altLang="ko-KR" sz="1800" b="0" i="0" u="none" strike="noStrike" baseline="0" dirty="0">
                <a:solidFill>
                  <a:srgbClr val="1F497D"/>
                </a:solidFill>
                <a:latin typeface="+mn-ea"/>
              </a:rPr>
              <a:t>.</a:t>
            </a:r>
            <a:endParaRPr lang="ko-KR" altLang="en-US" sz="1800" kern="0" spc="-50" dirty="0">
              <a:solidFill>
                <a:srgbClr val="1F497D"/>
              </a:solidFill>
              <a:effectLst/>
              <a:latin typeface="+mn-ea"/>
            </a:endParaRPr>
          </a:p>
          <a:p>
            <a:pPr algn="l">
              <a:lnSpc>
                <a:spcPct val="120000"/>
              </a:lnSpc>
            </a:pPr>
            <a:endParaRPr lang="ko-KR" altLang="en-US" sz="1800" b="1" kern="0" spc="-50" dirty="0">
              <a:solidFill>
                <a:srgbClr val="1F497D"/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886715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7455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결론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ABEBA-2DBE-2869-E63D-F8C6F1CF0A58}"/>
              </a:ext>
            </a:extLst>
          </p:cNvPr>
          <p:cNvSpPr txBox="1"/>
          <p:nvPr/>
        </p:nvSpPr>
        <p:spPr>
          <a:xfrm>
            <a:off x="2717224" y="2614880"/>
            <a:ext cx="6449577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관리감독을 못 하는 게 아니라 </a:t>
            </a:r>
            <a:endParaRPr lang="en-US" altLang="ko-KR" sz="40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안 하는 거고 할 생각이 없다</a:t>
            </a:r>
            <a:endParaRPr lang="en-US" altLang="ko-KR" sz="40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594A4-E901-B13E-BCE1-187B8DD97540}"/>
              </a:ext>
            </a:extLst>
          </p:cNvPr>
          <p:cNvSpPr txBox="1"/>
          <p:nvPr/>
        </p:nvSpPr>
        <p:spPr>
          <a:xfrm>
            <a:off x="531794" y="4437906"/>
            <a:ext cx="1112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법령</a:t>
            </a:r>
            <a:r>
              <a:rPr lang="en-US" altLang="ko-KR" sz="3200" b="1" dirty="0">
                <a:solidFill>
                  <a:srgbClr val="1F497D"/>
                </a:solidFill>
              </a:rPr>
              <a:t>, </a:t>
            </a:r>
            <a:r>
              <a:rPr lang="ko-KR" altLang="en-US" sz="3200" b="1" dirty="0">
                <a:solidFill>
                  <a:srgbClr val="1F497D"/>
                </a:solidFill>
              </a:rPr>
              <a:t>실시협약을 명백히 위반해도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조치할 생각이 없는 전주시가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 err="1">
                <a:solidFill>
                  <a:srgbClr val="1F497D"/>
                </a:solidFill>
              </a:rPr>
              <a:t>전주리싸이클링타운</a:t>
            </a:r>
            <a:r>
              <a:rPr lang="ko-KR" altLang="en-US" sz="3200" b="1" dirty="0">
                <a:solidFill>
                  <a:srgbClr val="1F497D"/>
                </a:solidFill>
              </a:rPr>
              <a:t> 문제의 주범이다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86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7455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결론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ABEBA-2DBE-2869-E63D-F8C6F1CF0A58}"/>
              </a:ext>
            </a:extLst>
          </p:cNvPr>
          <p:cNvSpPr txBox="1"/>
          <p:nvPr/>
        </p:nvSpPr>
        <p:spPr>
          <a:xfrm>
            <a:off x="2717224" y="2614880"/>
            <a:ext cx="6449577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어느 누구도 책임지지 않는</a:t>
            </a:r>
            <a:endParaRPr lang="en-US" altLang="ko-KR" sz="40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민자투자사업</a:t>
            </a:r>
            <a:endParaRPr lang="en-US" altLang="ko-KR" sz="40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594A4-E901-B13E-BCE1-187B8DD97540}"/>
              </a:ext>
            </a:extLst>
          </p:cNvPr>
          <p:cNvSpPr txBox="1"/>
          <p:nvPr/>
        </p:nvSpPr>
        <p:spPr>
          <a:xfrm>
            <a:off x="531794" y="4437906"/>
            <a:ext cx="11125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공공성이 담보되어야 하는 사회기반시설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사업시행자는 돈벌이 수단일 뿐이고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주무관청은 책임지지 않아도 된다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173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1312" y="184561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262558" y="190493"/>
            <a:ext cx="74558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전주리싸이클링타운에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대한</a:t>
            </a:r>
            <a:endParaRPr lang="en-US" altLang="ko-KR" sz="4800" dirty="0">
              <a:solidFill>
                <a:srgbClr val="1F497D"/>
              </a:solidFill>
              <a:latin typeface="+mj-ea"/>
              <a:ea typeface="+mj-ea"/>
            </a:endParaRPr>
          </a:p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전주시의 </a:t>
            </a:r>
            <a:r>
              <a:rPr lang="ko-KR" altLang="en-US" sz="4800" dirty="0" err="1">
                <a:solidFill>
                  <a:srgbClr val="1F497D"/>
                </a:solidFill>
                <a:latin typeface="+mj-ea"/>
                <a:ea typeface="+mj-ea"/>
              </a:rPr>
              <a:t>책임방기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 </a:t>
            </a:r>
            <a:r>
              <a:rPr lang="en-US" altLang="ko-KR" sz="4800" dirty="0">
                <a:solidFill>
                  <a:srgbClr val="1F497D"/>
                </a:solidFill>
                <a:latin typeface="+mj-ea"/>
                <a:ea typeface="+mj-ea"/>
              </a:rPr>
              <a:t>: </a:t>
            </a:r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결론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F8F2B6-DF9F-19F9-F95F-5EDDE79F7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5027C13B-2CDA-E4CD-2C89-DEA1B860FE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2013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6ABEBA-2DBE-2869-E63D-F8C6F1CF0A58}"/>
              </a:ext>
            </a:extLst>
          </p:cNvPr>
          <p:cNvSpPr txBox="1"/>
          <p:nvPr/>
        </p:nvSpPr>
        <p:spPr>
          <a:xfrm>
            <a:off x="2717224" y="2614880"/>
            <a:ext cx="6449577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결국 피해는 누구에게</a:t>
            </a:r>
            <a:endParaRPr lang="en-US" altLang="ko-KR" sz="4000" spc="-100" dirty="0">
              <a:solidFill>
                <a:schemeClr val="bg1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  <a:p>
            <a:pPr algn="ctr"/>
            <a:r>
              <a:rPr lang="ko-KR" altLang="en-US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돌아오는가</a:t>
            </a:r>
            <a:r>
              <a:rPr lang="en-US" altLang="ko-KR" sz="40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5594A4-E901-B13E-BCE1-187B8DD97540}"/>
              </a:ext>
            </a:extLst>
          </p:cNvPr>
          <p:cNvSpPr txBox="1"/>
          <p:nvPr/>
        </p:nvSpPr>
        <p:spPr>
          <a:xfrm>
            <a:off x="531794" y="4437906"/>
            <a:ext cx="111252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통제도 책임도 없는 민자투자사업으로 인한</a:t>
            </a:r>
            <a:endParaRPr lang="en-US" altLang="ko-KR" sz="3200" b="1" dirty="0">
              <a:solidFill>
                <a:srgbClr val="1F497D"/>
              </a:solidFill>
            </a:endParaRPr>
          </a:p>
          <a:p>
            <a:pPr algn="ctr"/>
            <a:r>
              <a:rPr lang="ko-KR" altLang="en-US" sz="3200" b="1" dirty="0">
                <a:solidFill>
                  <a:srgbClr val="1F497D"/>
                </a:solidFill>
              </a:rPr>
              <a:t>피해는 결국</a:t>
            </a:r>
            <a:r>
              <a:rPr lang="en-US" altLang="ko-KR" sz="3200" b="1" dirty="0">
                <a:solidFill>
                  <a:srgbClr val="1F497D"/>
                </a:solidFill>
              </a:rPr>
              <a:t> </a:t>
            </a:r>
            <a:r>
              <a:rPr lang="ko-KR" altLang="en-US" sz="3200" b="1" dirty="0">
                <a:solidFill>
                  <a:srgbClr val="1F497D"/>
                </a:solidFill>
              </a:rPr>
              <a:t>노동자와 시민들에게 돌아온다</a:t>
            </a:r>
            <a:endParaRPr lang="en-US" altLang="ko-KR" sz="3200" b="1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4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5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0271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</a:t>
            </a:r>
            <a:r>
              <a:rPr lang="ko-KR" altLang="en-US" sz="6000" dirty="0">
                <a:solidFill>
                  <a:srgbClr val="1F497D"/>
                </a:solidFill>
                <a:latin typeface="+mj-ea"/>
                <a:ea typeface="+mj-ea"/>
              </a:rPr>
              <a:t> 조성사업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334566" y="1858460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 err="1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전주리싸이클링타운</a:t>
            </a:r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사업개요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7" name="표 9">
            <a:extLst>
              <a:ext uri="{FF2B5EF4-FFF2-40B4-BE49-F238E27FC236}">
                <a16:creationId xmlns:a16="http://schemas.microsoft.com/office/drawing/2014/main" id="{E00D9A78-CF98-A8B6-F134-5965C8372B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333031"/>
              </p:ext>
            </p:extLst>
          </p:nvPr>
        </p:nvGraphicFramePr>
        <p:xfrm>
          <a:off x="334566" y="2558185"/>
          <a:ext cx="6122134" cy="38653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966879">
                  <a:extLst>
                    <a:ext uri="{9D8B030D-6E8A-4147-A177-3AD203B41FA5}">
                      <a16:colId xmlns:a16="http://schemas.microsoft.com/office/drawing/2014/main" val="1234876274"/>
                    </a:ext>
                  </a:extLst>
                </a:gridCol>
                <a:gridCol w="4155255">
                  <a:extLst>
                    <a:ext uri="{9D8B030D-6E8A-4147-A177-3AD203B41FA5}">
                      <a16:colId xmlns:a16="http://schemas.microsoft.com/office/drawing/2014/main" val="1933930047"/>
                    </a:ext>
                  </a:extLst>
                </a:gridCol>
              </a:tblGrid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항목</a:t>
                      </a:r>
                    </a:p>
                  </a:txBody>
                  <a:tcPr marL="68141" marR="68141" marT="34070" marB="340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내용</a:t>
                      </a:r>
                    </a:p>
                  </a:txBody>
                  <a:tcPr marL="68141" marR="68141" marT="34070" marB="340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947932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사업명</a:t>
                      </a:r>
                    </a:p>
                  </a:txBody>
                  <a:tcPr marL="68141" marR="68141" marT="34070" marB="340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전주시 </a:t>
                      </a:r>
                      <a:r>
                        <a:rPr lang="ko-KR" altLang="en-US" sz="1600" kern="0" spc="-120" dirty="0" err="1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종합리싸이클링타운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 민간투자사업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(BTO)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34914188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주무부처</a:t>
                      </a: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환경부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383986871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주무관청</a:t>
                      </a: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전라북도 전주시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2763702641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사업비</a:t>
                      </a:r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(</a:t>
                      </a:r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불변</a:t>
                      </a:r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)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93,741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백만원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371590287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민간사업비</a:t>
                      </a:r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(</a:t>
                      </a:r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불변</a:t>
                      </a:r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)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60,756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백만원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4213018284"/>
                  </a:ext>
                </a:extLst>
              </a:tr>
              <a:tr h="4226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운영기간</a:t>
                      </a: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2016.9.30.~2036.9.29.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2502600457"/>
                  </a:ext>
                </a:extLst>
              </a:tr>
              <a:tr h="90708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시설용량</a:t>
                      </a:r>
                    </a:p>
                  </a:txBody>
                  <a:tcPr marL="68141" marR="68141" marT="34070" marB="34070" anchor="ctr"/>
                </a:tc>
                <a:tc>
                  <a:txBody>
                    <a:bodyPr/>
                    <a:lstStyle/>
                    <a:p>
                      <a:pPr fontAlgn="base" latinLnBrk="1"/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음식물폐기물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(300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톤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일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), </a:t>
                      </a:r>
                    </a:p>
                    <a:p>
                      <a:pPr fontAlgn="base" latinLnBrk="1"/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재활용품선별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(60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톤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일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), </a:t>
                      </a:r>
                    </a:p>
                    <a:p>
                      <a:pPr fontAlgn="base" latinLnBrk="1"/>
                      <a:r>
                        <a:rPr lang="ko-KR" altLang="en-US" sz="1600" kern="0" spc="-120" dirty="0" err="1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하수슬러지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 자원화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감량화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(150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톤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일</a:t>
                      </a:r>
                      <a:r>
                        <a:rPr lang="en-US" altLang="ko-KR" sz="1600" kern="0" spc="-120" dirty="0">
                          <a:solidFill>
                            <a:srgbClr val="000000"/>
                          </a:solidFill>
                          <a:effectLst/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) </a:t>
                      </a:r>
                      <a:endParaRPr lang="ko-KR" altLang="en-US" sz="1600" kern="0" spc="-120" dirty="0">
                        <a:solidFill>
                          <a:srgbClr val="000000"/>
                        </a:solidFill>
                        <a:effectLst/>
                        <a:latin typeface="KoPub돋움체 Medium" panose="00000600000000000000" pitchFamily="2" charset="-127"/>
                        <a:ea typeface="KoPub돋움체 Medium" panose="00000600000000000000" pitchFamily="2" charset="-127"/>
                        <a:cs typeface="+mn-cs"/>
                      </a:endParaRPr>
                    </a:p>
                  </a:txBody>
                  <a:tcPr marL="68141" marR="68141" marT="34070" marB="34070" anchor="ctr"/>
                </a:tc>
                <a:extLst>
                  <a:ext uri="{0D108BD9-81ED-4DB2-BD59-A6C34878D82A}">
                    <a16:rowId xmlns:a16="http://schemas.microsoft.com/office/drawing/2014/main" val="3319453789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24085FDA-6677-3187-C249-3742A6699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334" y="2436560"/>
            <a:ext cx="3672408" cy="419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13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6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241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dirty="0" err="1">
                <a:solidFill>
                  <a:srgbClr val="1F497D"/>
                </a:solidFill>
                <a:latin typeface="+mj-ea"/>
                <a:ea typeface="+mj-ea"/>
              </a:rPr>
              <a:t>전주리싸이클링타운</a:t>
            </a:r>
            <a:r>
              <a:rPr lang="ko-KR" altLang="en-US" sz="6000" dirty="0">
                <a:solidFill>
                  <a:srgbClr val="1F497D"/>
                </a:solidFill>
                <a:latin typeface="+mj-ea"/>
                <a:ea typeface="+mj-ea"/>
              </a:rPr>
              <a:t> 운영 구조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334566" y="1858460"/>
            <a:ext cx="3675388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pc="-100" dirty="0" err="1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전주리싸이클링타운</a:t>
            </a:r>
            <a:r>
              <a:rPr lang="ko-KR" altLang="en-US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사업개요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4FF9A27-A00D-48F4-6446-63122C2B7FE1}"/>
              </a:ext>
            </a:extLst>
          </p:cNvPr>
          <p:cNvGrpSpPr/>
          <p:nvPr/>
        </p:nvGrpSpPr>
        <p:grpSpPr>
          <a:xfrm>
            <a:off x="80867" y="2561886"/>
            <a:ext cx="5056934" cy="3955155"/>
            <a:chOff x="1078439" y="2812303"/>
            <a:chExt cx="8473423" cy="6627276"/>
          </a:xfrm>
        </p:grpSpPr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FED50DDB-717C-A43E-B057-36750050CA04}"/>
                </a:ext>
              </a:extLst>
            </p:cNvPr>
            <p:cNvCxnSpPr>
              <a:cxnSpLocks/>
              <a:stCxn id="36" idx="2"/>
              <a:endCxn id="38" idx="0"/>
            </p:cNvCxnSpPr>
            <p:nvPr/>
          </p:nvCxnSpPr>
          <p:spPr>
            <a:xfrm flipH="1">
              <a:off x="5320786" y="3580606"/>
              <a:ext cx="1" cy="241403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직선 연결선 33">
              <a:extLst>
                <a:ext uri="{FF2B5EF4-FFF2-40B4-BE49-F238E27FC236}">
                  <a16:creationId xmlns:a16="http://schemas.microsoft.com/office/drawing/2014/main" id="{5B178291-2A8F-6374-5C9B-ADED69AEC76A}"/>
                </a:ext>
              </a:extLst>
            </p:cNvPr>
            <p:cNvCxnSpPr>
              <a:cxnSpLocks/>
              <a:stCxn id="38" idx="2"/>
              <a:endCxn id="37" idx="0"/>
            </p:cNvCxnSpPr>
            <p:nvPr/>
          </p:nvCxnSpPr>
          <p:spPr>
            <a:xfrm flipH="1">
              <a:off x="5320785" y="4367469"/>
              <a:ext cx="1" cy="437755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304DF5F9-E8A0-3BFF-C667-2843AC6C957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5374230" y="5061494"/>
              <a:ext cx="0" cy="872253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E4F81FFC-37DB-FE79-CD0B-DFEC27A0C38B}"/>
                </a:ext>
              </a:extLst>
            </p:cNvPr>
            <p:cNvSpPr/>
            <p:nvPr/>
          </p:nvSpPr>
          <p:spPr>
            <a:xfrm>
              <a:off x="2494935" y="2812303"/>
              <a:ext cx="5651703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전주시</a:t>
              </a:r>
              <a:endParaRPr lang="ko-KR" altLang="en-US" sz="1050" dirty="0"/>
            </a:p>
          </p:txBody>
        </p:sp>
        <p:sp>
          <p:nvSpPr>
            <p:cNvPr id="37" name="사각형: 둥근 모서리 36">
              <a:extLst>
                <a:ext uri="{FF2B5EF4-FFF2-40B4-BE49-F238E27FC236}">
                  <a16:creationId xmlns:a16="http://schemas.microsoft.com/office/drawing/2014/main" id="{4326C6B5-B791-D554-7413-EC2520020866}"/>
                </a:ext>
              </a:extLst>
            </p:cNvPr>
            <p:cNvSpPr/>
            <p:nvPr/>
          </p:nvSpPr>
          <p:spPr>
            <a:xfrm>
              <a:off x="2494933" y="4805224"/>
              <a:ext cx="5651703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err="1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전주리싸이클링에너지</a:t>
              </a:r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㈜</a:t>
              </a:r>
            </a:p>
          </p:txBody>
        </p:sp>
        <p:sp>
          <p:nvSpPr>
            <p:cNvPr id="38" name="사각형: 둥근 모서리 37">
              <a:extLst>
                <a:ext uri="{FF2B5EF4-FFF2-40B4-BE49-F238E27FC236}">
                  <a16:creationId xmlns:a16="http://schemas.microsoft.com/office/drawing/2014/main" id="{FC7D0C16-F2C7-214C-E416-BE3BB043FC2F}"/>
                </a:ext>
              </a:extLst>
            </p:cNvPr>
            <p:cNvSpPr/>
            <p:nvPr/>
          </p:nvSpPr>
          <p:spPr>
            <a:xfrm>
              <a:off x="4271422" y="3822009"/>
              <a:ext cx="2098727" cy="545460"/>
            </a:xfrm>
            <a:prstGeom prst="roundRect">
              <a:avLst>
                <a:gd name="adj" fmla="val 10861"/>
              </a:avLst>
            </a:prstGeom>
            <a:solidFill>
              <a:schemeClr val="bg2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실시협약</a:t>
              </a:r>
            </a:p>
          </p:txBody>
        </p:sp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56066A32-2AD1-31B2-66BD-4121EAE4C476}"/>
                </a:ext>
              </a:extLst>
            </p:cNvPr>
            <p:cNvSpPr/>
            <p:nvPr/>
          </p:nvSpPr>
          <p:spPr>
            <a:xfrm>
              <a:off x="4324866" y="5933747"/>
              <a:ext cx="2098727" cy="545460"/>
            </a:xfrm>
            <a:prstGeom prst="roundRect">
              <a:avLst>
                <a:gd name="adj" fmla="val 10861"/>
              </a:avLst>
            </a:prstGeom>
            <a:solidFill>
              <a:schemeClr val="bg2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관리운영위탁계약</a:t>
              </a:r>
            </a:p>
          </p:txBody>
        </p:sp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9DE34C87-EB75-CD7C-B323-04BC5F70266D}"/>
                </a:ext>
              </a:extLst>
            </p:cNvPr>
            <p:cNvSpPr/>
            <p:nvPr/>
          </p:nvSpPr>
          <p:spPr>
            <a:xfrm>
              <a:off x="1078439" y="7714043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태영건설</a:t>
              </a:r>
            </a:p>
          </p:txBody>
        </p:sp>
        <p:sp>
          <p:nvSpPr>
            <p:cNvPr id="41" name="사각형: 둥근 모서리 40">
              <a:extLst>
                <a:ext uri="{FF2B5EF4-FFF2-40B4-BE49-F238E27FC236}">
                  <a16:creationId xmlns:a16="http://schemas.microsoft.com/office/drawing/2014/main" id="{DCC8E3FC-A772-31C8-0B51-BE5A1585A9AC}"/>
                </a:ext>
              </a:extLst>
            </p:cNvPr>
            <p:cNvSpPr/>
            <p:nvPr/>
          </p:nvSpPr>
          <p:spPr>
            <a:xfrm>
              <a:off x="3205276" y="7714042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에코비트</a:t>
              </a:r>
            </a:p>
          </p:txBody>
        </p: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17CE8089-9DED-6D15-0DF7-438AA4925016}"/>
                </a:ext>
              </a:extLst>
            </p:cNvPr>
            <p:cNvSpPr/>
            <p:nvPr/>
          </p:nvSpPr>
          <p:spPr>
            <a:xfrm>
              <a:off x="5332113" y="7680456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한백종합건설</a:t>
              </a:r>
            </a:p>
          </p:txBody>
        </p:sp>
        <p:sp>
          <p:nvSpPr>
            <p:cNvPr id="43" name="사각형: 둥근 모서리 42">
              <a:extLst>
                <a:ext uri="{FF2B5EF4-FFF2-40B4-BE49-F238E27FC236}">
                  <a16:creationId xmlns:a16="http://schemas.microsoft.com/office/drawing/2014/main" id="{6877AEBF-FFE8-2B90-09D7-05A6F1CFD038}"/>
                </a:ext>
              </a:extLst>
            </p:cNvPr>
            <p:cNvSpPr/>
            <p:nvPr/>
          </p:nvSpPr>
          <p:spPr>
            <a:xfrm>
              <a:off x="7461408" y="7680455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성우건설</a:t>
              </a:r>
            </a:p>
          </p:txBody>
        </p:sp>
        <p:cxnSp>
          <p:nvCxnSpPr>
            <p:cNvPr id="44" name="연결선: 꺾임 43">
              <a:extLst>
                <a:ext uri="{FF2B5EF4-FFF2-40B4-BE49-F238E27FC236}">
                  <a16:creationId xmlns:a16="http://schemas.microsoft.com/office/drawing/2014/main" id="{5D294B62-014F-D3A5-11C8-5BEB795F4D69}"/>
                </a:ext>
              </a:extLst>
            </p:cNvPr>
            <p:cNvCxnSpPr>
              <a:cxnSpLocks/>
              <a:stCxn id="39" idx="2"/>
              <a:endCxn id="40" idx="0"/>
            </p:cNvCxnSpPr>
            <p:nvPr/>
          </p:nvCxnSpPr>
          <p:spPr>
            <a:xfrm rot="5400000">
              <a:off x="3083554" y="5423367"/>
              <a:ext cx="1234836" cy="3346516"/>
            </a:xfrm>
            <a:prstGeom prst="bentConnector3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연결선: 꺾임 44">
              <a:extLst>
                <a:ext uri="{FF2B5EF4-FFF2-40B4-BE49-F238E27FC236}">
                  <a16:creationId xmlns:a16="http://schemas.microsoft.com/office/drawing/2014/main" id="{57C5DBDF-9CDA-49E8-C08F-E6099631E118}"/>
                </a:ext>
              </a:extLst>
            </p:cNvPr>
            <p:cNvCxnSpPr>
              <a:cxnSpLocks/>
              <a:stCxn id="39" idx="2"/>
              <a:endCxn id="41" idx="0"/>
            </p:cNvCxnSpPr>
            <p:nvPr/>
          </p:nvCxnSpPr>
          <p:spPr>
            <a:xfrm rot="5400000">
              <a:off x="4146974" y="6486785"/>
              <a:ext cx="1234835" cy="121967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연결선: 꺾임 45">
              <a:extLst>
                <a:ext uri="{FF2B5EF4-FFF2-40B4-BE49-F238E27FC236}">
                  <a16:creationId xmlns:a16="http://schemas.microsoft.com/office/drawing/2014/main" id="{692D7C46-10F3-2860-6F01-02B8CF4B4187}"/>
                </a:ext>
              </a:extLst>
            </p:cNvPr>
            <p:cNvCxnSpPr>
              <a:cxnSpLocks/>
              <a:stCxn id="39" idx="2"/>
              <a:endCxn id="42" idx="0"/>
            </p:cNvCxnSpPr>
            <p:nvPr/>
          </p:nvCxnSpPr>
          <p:spPr>
            <a:xfrm rot="16200000" flipH="1">
              <a:off x="5227185" y="6626252"/>
              <a:ext cx="1201249" cy="907158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연결선: 꺾임 46">
              <a:extLst>
                <a:ext uri="{FF2B5EF4-FFF2-40B4-BE49-F238E27FC236}">
                  <a16:creationId xmlns:a16="http://schemas.microsoft.com/office/drawing/2014/main" id="{82E54F06-8B40-4FAF-33F8-2BD279588DBD}"/>
                </a:ext>
              </a:extLst>
            </p:cNvPr>
            <p:cNvCxnSpPr>
              <a:cxnSpLocks/>
              <a:stCxn id="39" idx="2"/>
              <a:endCxn id="43" idx="0"/>
            </p:cNvCxnSpPr>
            <p:nvPr/>
          </p:nvCxnSpPr>
          <p:spPr>
            <a:xfrm rot="16200000" flipH="1">
              <a:off x="6291832" y="5561604"/>
              <a:ext cx="1201248" cy="3036453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66D55CE1-6AC1-B220-6B57-014F8C0244A3}"/>
                </a:ext>
              </a:extLst>
            </p:cNvPr>
            <p:cNvSpPr/>
            <p:nvPr/>
          </p:nvSpPr>
          <p:spPr>
            <a:xfrm>
              <a:off x="3211091" y="8671276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 err="1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에코비트워터</a:t>
              </a:r>
              <a:endParaRPr lang="ko-KR" altLang="en-US" sz="1050" dirty="0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FB8F4C42-3F96-9ED6-3421-2F87576338D0}"/>
                </a:ext>
              </a:extLst>
            </p:cNvPr>
            <p:cNvSpPr/>
            <p:nvPr/>
          </p:nvSpPr>
          <p:spPr>
            <a:xfrm>
              <a:off x="7653313" y="8671276"/>
              <a:ext cx="1898549" cy="768303"/>
            </a:xfrm>
            <a:prstGeom prst="roundRect">
              <a:avLst>
                <a:gd name="adj" fmla="val 10861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HNC</a:t>
              </a:r>
              <a:endParaRPr lang="ko-KR" altLang="en-US" sz="1050" dirty="0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endParaRPr>
            </a:p>
          </p:txBody>
        </p: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02D75315-BAD8-539C-D016-ACFAEE0B9FD0}"/>
                </a:ext>
              </a:extLst>
            </p:cNvPr>
            <p:cNvSpPr/>
            <p:nvPr/>
          </p:nvSpPr>
          <p:spPr>
            <a:xfrm>
              <a:off x="5332113" y="8785202"/>
              <a:ext cx="2098727" cy="525240"/>
            </a:xfrm>
            <a:prstGeom prst="roundRect">
              <a:avLst>
                <a:gd name="adj" fmla="val 10861"/>
              </a:avLst>
            </a:prstGeom>
            <a:solidFill>
              <a:schemeClr val="bg2"/>
            </a:solidFill>
            <a:ln>
              <a:noFill/>
            </a:ln>
            <a:effectLst>
              <a:outerShdw blurRad="63500" sx="103000" sy="103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050" dirty="0">
                  <a:solidFill>
                    <a:schemeClr val="tx1"/>
                  </a:solidFill>
                  <a:latin typeface="KoPub돋움체 Bold" panose="00000800000000000000" pitchFamily="2" charset="-127"/>
                  <a:ea typeface="KoPub돋움체 Bold" panose="00000800000000000000" pitchFamily="2" charset="-127"/>
                </a:rPr>
                <a:t>재활용선별시설 위탁</a:t>
              </a:r>
            </a:p>
          </p:txBody>
        </p:sp>
        <p:cxnSp>
          <p:nvCxnSpPr>
            <p:cNvPr id="51" name="직선 연결선 50">
              <a:extLst>
                <a:ext uri="{FF2B5EF4-FFF2-40B4-BE49-F238E27FC236}">
                  <a16:creationId xmlns:a16="http://schemas.microsoft.com/office/drawing/2014/main" id="{176A69BB-9076-4107-A43E-0D6A36EFC5C4}"/>
                </a:ext>
              </a:extLst>
            </p:cNvPr>
            <p:cNvCxnSpPr>
              <a:cxnSpLocks/>
              <a:stCxn id="48" idx="3"/>
              <a:endCxn id="50" idx="1"/>
            </p:cNvCxnSpPr>
            <p:nvPr/>
          </p:nvCxnSpPr>
          <p:spPr>
            <a:xfrm flipV="1">
              <a:off x="5109640" y="9047822"/>
              <a:ext cx="222473" cy="7606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7410095B-8FBA-8B24-EE73-E6695B569190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 flipV="1">
              <a:off x="7430840" y="9047822"/>
              <a:ext cx="222473" cy="7606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D73E6DE7-1A2D-236B-340A-D7C202BCA80B}"/>
                </a:ext>
              </a:extLst>
            </p:cNvPr>
            <p:cNvCxnSpPr>
              <a:cxnSpLocks/>
              <a:stCxn id="41" idx="2"/>
              <a:endCxn id="48" idx="0"/>
            </p:cNvCxnSpPr>
            <p:nvPr/>
          </p:nvCxnSpPr>
          <p:spPr>
            <a:xfrm>
              <a:off x="4154551" y="8482345"/>
              <a:ext cx="5815" cy="188931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D073A7A2-B474-4B65-C2C4-2AC22F5CFF32}"/>
                </a:ext>
              </a:extLst>
            </p:cNvPr>
            <p:cNvCxnSpPr>
              <a:cxnSpLocks/>
              <a:stCxn id="41" idx="1"/>
              <a:endCxn id="40" idx="3"/>
            </p:cNvCxnSpPr>
            <p:nvPr/>
          </p:nvCxnSpPr>
          <p:spPr>
            <a:xfrm flipH="1">
              <a:off x="2976988" y="8098194"/>
              <a:ext cx="228288" cy="1"/>
            </a:xfrm>
            <a:prstGeom prst="line">
              <a:avLst/>
            </a:prstGeom>
            <a:ln w="12700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aphicFrame>
        <p:nvGraphicFramePr>
          <p:cNvPr id="57" name="표 56">
            <a:extLst>
              <a:ext uri="{FF2B5EF4-FFF2-40B4-BE49-F238E27FC236}">
                <a16:creationId xmlns:a16="http://schemas.microsoft.com/office/drawing/2014/main" id="{1A847276-9042-6825-28DF-DEDB417753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14597"/>
              </p:ext>
            </p:extLst>
          </p:nvPr>
        </p:nvGraphicFramePr>
        <p:xfrm>
          <a:off x="5336516" y="2207960"/>
          <a:ext cx="6519332" cy="13417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788052">
                  <a:extLst>
                    <a:ext uri="{9D8B030D-6E8A-4147-A177-3AD203B41FA5}">
                      <a16:colId xmlns:a16="http://schemas.microsoft.com/office/drawing/2014/main" val="1466581179"/>
                    </a:ext>
                  </a:extLst>
                </a:gridCol>
                <a:gridCol w="1146256">
                  <a:extLst>
                    <a:ext uri="{9D8B030D-6E8A-4147-A177-3AD203B41FA5}">
                      <a16:colId xmlns:a16="http://schemas.microsoft.com/office/drawing/2014/main" val="3054455773"/>
                    </a:ext>
                  </a:extLst>
                </a:gridCol>
                <a:gridCol w="1146256">
                  <a:extLst>
                    <a:ext uri="{9D8B030D-6E8A-4147-A177-3AD203B41FA5}">
                      <a16:colId xmlns:a16="http://schemas.microsoft.com/office/drawing/2014/main" val="2206256440"/>
                    </a:ext>
                  </a:extLst>
                </a:gridCol>
                <a:gridCol w="1146256">
                  <a:extLst>
                    <a:ext uri="{9D8B030D-6E8A-4147-A177-3AD203B41FA5}">
                      <a16:colId xmlns:a16="http://schemas.microsoft.com/office/drawing/2014/main" val="1974600791"/>
                    </a:ext>
                  </a:extLst>
                </a:gridCol>
                <a:gridCol w="1146256">
                  <a:extLst>
                    <a:ext uri="{9D8B030D-6E8A-4147-A177-3AD203B41FA5}">
                      <a16:colId xmlns:a16="http://schemas.microsoft.com/office/drawing/2014/main" val="809458654"/>
                    </a:ext>
                  </a:extLst>
                </a:gridCol>
                <a:gridCol w="1146256">
                  <a:extLst>
                    <a:ext uri="{9D8B030D-6E8A-4147-A177-3AD203B41FA5}">
                      <a16:colId xmlns:a16="http://schemas.microsoft.com/office/drawing/2014/main" val="2996571417"/>
                    </a:ext>
                  </a:extLst>
                </a:gridCol>
              </a:tblGrid>
              <a:tr h="6708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기업명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사모펀드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태영건설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spc="-15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한백종합건설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성우건설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에코비트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121108"/>
                  </a:ext>
                </a:extLst>
              </a:tr>
              <a:tr h="6708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지분율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50.0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26.25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12.5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6.25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5.0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17307659"/>
                  </a:ext>
                </a:extLst>
              </a:tr>
            </a:tbl>
          </a:graphicData>
        </a:graphic>
      </p:graphicFrame>
      <p:sp>
        <p:nvSpPr>
          <p:cNvPr id="59" name="TextBox 58">
            <a:extLst>
              <a:ext uri="{FF2B5EF4-FFF2-40B4-BE49-F238E27FC236}">
                <a16:creationId xmlns:a16="http://schemas.microsoft.com/office/drawing/2014/main" id="{AE804A88-6FCF-E181-2A50-E991CD8ACB34}"/>
              </a:ext>
            </a:extLst>
          </p:cNvPr>
          <p:cNvSpPr txBox="1"/>
          <p:nvPr/>
        </p:nvSpPr>
        <p:spPr>
          <a:xfrm>
            <a:off x="5879182" y="1688957"/>
            <a:ext cx="5086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전주리싸이클링에너지</a:t>
            </a:r>
            <a:r>
              <a:rPr lang="ko-KR" altLang="en-US" dirty="0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㈜ 지분</a:t>
            </a:r>
          </a:p>
        </p:txBody>
      </p:sp>
      <p:graphicFrame>
        <p:nvGraphicFramePr>
          <p:cNvPr id="60" name="표 59">
            <a:extLst>
              <a:ext uri="{FF2B5EF4-FFF2-40B4-BE49-F238E27FC236}">
                <a16:creationId xmlns:a16="http://schemas.microsoft.com/office/drawing/2014/main" id="{A06B6EAF-4288-9A62-2C6C-DFECDDCDA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02806"/>
              </p:ext>
            </p:extLst>
          </p:nvPr>
        </p:nvGraphicFramePr>
        <p:xfrm>
          <a:off x="5425625" y="4706213"/>
          <a:ext cx="6430226" cy="134178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777281">
                  <a:extLst>
                    <a:ext uri="{9D8B030D-6E8A-4147-A177-3AD203B41FA5}">
                      <a16:colId xmlns:a16="http://schemas.microsoft.com/office/drawing/2014/main" val="1466581179"/>
                    </a:ext>
                  </a:extLst>
                </a:gridCol>
                <a:gridCol w="1130589">
                  <a:extLst>
                    <a:ext uri="{9D8B030D-6E8A-4147-A177-3AD203B41FA5}">
                      <a16:colId xmlns:a16="http://schemas.microsoft.com/office/drawing/2014/main" val="3054455773"/>
                    </a:ext>
                  </a:extLst>
                </a:gridCol>
                <a:gridCol w="1130589">
                  <a:extLst>
                    <a:ext uri="{9D8B030D-6E8A-4147-A177-3AD203B41FA5}">
                      <a16:colId xmlns:a16="http://schemas.microsoft.com/office/drawing/2014/main" val="2206256440"/>
                    </a:ext>
                  </a:extLst>
                </a:gridCol>
                <a:gridCol w="1130589">
                  <a:extLst>
                    <a:ext uri="{9D8B030D-6E8A-4147-A177-3AD203B41FA5}">
                      <a16:colId xmlns:a16="http://schemas.microsoft.com/office/drawing/2014/main" val="1974600791"/>
                    </a:ext>
                  </a:extLst>
                </a:gridCol>
                <a:gridCol w="1130589">
                  <a:extLst>
                    <a:ext uri="{9D8B030D-6E8A-4147-A177-3AD203B41FA5}">
                      <a16:colId xmlns:a16="http://schemas.microsoft.com/office/drawing/2014/main" val="809458654"/>
                    </a:ext>
                  </a:extLst>
                </a:gridCol>
                <a:gridCol w="1130589">
                  <a:extLst>
                    <a:ext uri="{9D8B030D-6E8A-4147-A177-3AD203B41FA5}">
                      <a16:colId xmlns:a16="http://schemas.microsoft.com/office/drawing/2014/main" val="2996571417"/>
                    </a:ext>
                  </a:extLst>
                </a:gridCol>
              </a:tblGrid>
              <a:tr h="6708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기업명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rgbClr val="FF0000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우리은행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태영건설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spc="-15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한백종합건설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성우건설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kern="1200" dirty="0">
                          <a:solidFill>
                            <a:schemeClr val="dk1"/>
                          </a:solidFill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  <a:cs typeface="+mn-cs"/>
                        </a:rPr>
                        <a:t>에코비트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6121108"/>
                  </a:ext>
                </a:extLst>
              </a:tr>
              <a:tr h="6708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지분율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50.0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26.25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12.5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6.25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KoPub돋움체 Medium" panose="00000600000000000000" pitchFamily="2" charset="-127"/>
                          <a:ea typeface="KoPub돋움체 Medium" panose="00000600000000000000" pitchFamily="2" charset="-127"/>
                        </a:rPr>
                        <a:t>5.0</a:t>
                      </a:r>
                      <a:endParaRPr lang="ko-KR" altLang="en-US" sz="1600" dirty="0">
                        <a:latin typeface="KoPub돋움체 Medium" panose="00000600000000000000" pitchFamily="2" charset="-127"/>
                        <a:ea typeface="KoPub돋움체 Medium" panose="00000600000000000000" pitchFamily="2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17307659"/>
                  </a:ext>
                </a:extLst>
              </a:tr>
            </a:tbl>
          </a:graphicData>
        </a:graphic>
      </p:graphicFrame>
      <p:sp>
        <p:nvSpPr>
          <p:cNvPr id="62" name="TextBox 61">
            <a:extLst>
              <a:ext uri="{FF2B5EF4-FFF2-40B4-BE49-F238E27FC236}">
                <a16:creationId xmlns:a16="http://schemas.microsoft.com/office/drawing/2014/main" id="{448779FA-72ED-F0DB-E617-BAF32F7AE6B1}"/>
              </a:ext>
            </a:extLst>
          </p:cNvPr>
          <p:cNvSpPr txBox="1"/>
          <p:nvPr/>
        </p:nvSpPr>
        <p:spPr>
          <a:xfrm>
            <a:off x="4510314" y="4079911"/>
            <a:ext cx="939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실시협약상 </a:t>
            </a:r>
            <a:r>
              <a:rPr lang="ko-KR" altLang="en-US" dirty="0" err="1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전주리싸이클링에너지</a:t>
            </a:r>
            <a:r>
              <a:rPr lang="ko-KR" altLang="en-US" dirty="0">
                <a:solidFill>
                  <a:schemeClr val="tx1"/>
                </a:solidFill>
                <a:latin typeface="KoPub돋움체 Bold" panose="00000800000000000000" pitchFamily="2" charset="-127"/>
                <a:ea typeface="KoPub돋움체 Bold" panose="00000800000000000000" pitchFamily="2" charset="-127"/>
              </a:rPr>
              <a:t>㈜ 지분</a:t>
            </a:r>
          </a:p>
        </p:txBody>
      </p:sp>
    </p:spTree>
    <p:extLst>
      <p:ext uri="{BB962C8B-B14F-4D97-AF65-F5344CB8AC3E}">
        <p14:creationId xmlns:p14="http://schemas.microsoft.com/office/powerpoint/2010/main" val="243488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7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556450" y="1915572"/>
            <a:ext cx="640871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사회기반시설에 대한 민자투자법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C65B-39AB-1F43-AB95-DFB75CAA85FF}"/>
              </a:ext>
            </a:extLst>
          </p:cNvPr>
          <p:cNvSpPr txBox="1"/>
          <p:nvPr/>
        </p:nvSpPr>
        <p:spPr>
          <a:xfrm>
            <a:off x="556450" y="2693006"/>
            <a:ext cx="110762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제45조(</a:t>
            </a:r>
            <a:r>
              <a:rPr kumimoji="0" lang="ko-KR" altLang="ko-KR" sz="2000" b="1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감독ㆍ명령</a:t>
            </a:r>
            <a:r>
              <a:rPr kumimoji="0" lang="ko-KR" altLang="ko-KR" sz="20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) 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① 주무관청은 사업시행자의 자유로운 경영활동을 저해하지 아니하는 범위에서 </a:t>
            </a:r>
            <a:r>
              <a:rPr kumimoji="0" lang="ko-KR" altLang="ko-KR" sz="2000" b="0" i="0" u="sng" strike="noStrike" cap="none" normalizeH="0" baseline="0" dirty="0">
                <a:ln>
                  <a:noFill/>
                </a:ln>
                <a:effectLst/>
                <a:latin typeface="+mn-ea"/>
              </a:rPr>
              <a:t>대통령령</a:t>
            </a:r>
            <a:r>
              <a:rPr kumimoji="0" lang="ko-KR" altLang="ko-KR" sz="20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으로 정하는 경우에 한정하여 사업시행자의 민간투자사업과 관련된 업무를 감독하고 감독에 필요한 명령을 할 수 있다.</a:t>
            </a:r>
            <a:endParaRPr kumimoji="0" lang="en-US" altLang="ko-KR" sz="2000" b="0" i="0" u="none" strike="noStrike" cap="none" normalizeH="0" baseline="0" dirty="0">
              <a:ln>
                <a:noFill/>
              </a:ln>
              <a:effectLst/>
              <a:latin typeface="+mn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320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8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556450" y="1915572"/>
            <a:ext cx="640871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사회기반시설에 대한 민자투자법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C65B-39AB-1F43-AB95-DFB75CAA85FF}"/>
              </a:ext>
            </a:extLst>
          </p:cNvPr>
          <p:cNvSpPr txBox="1"/>
          <p:nvPr/>
        </p:nvSpPr>
        <p:spPr>
          <a:xfrm>
            <a:off x="556450" y="2693006"/>
            <a:ext cx="11076200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800" b="1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제46조(법령 위반 등에 대한 처분) 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주무관청은 다음 각 호의 어느 하나에 해당하는 경우에는 그 위반행위를 한 자에게 이 법에 따른 </a:t>
            </a:r>
            <a:r>
              <a:rPr lang="ko-KR" altLang="ko-KR" sz="1800" dirty="0">
                <a:latin typeface="+mn-ea"/>
              </a:rPr>
              <a:t>명령이나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처분의 취소 또는 변경, 사회기반시설공사의 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중지ㆍ변경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, 시설물 또는 물건의 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개축ㆍ변경ㆍ이전ㆍ제거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또는 원상회복을 명하거나 그 밖에 필요한 처분을 할 수 있다.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1. 거짓이나 그 밖의 부정한 방법으로 이 법에 따른 </a:t>
            </a:r>
            <a:r>
              <a:rPr kumimoji="0" lang="ko-KR" altLang="ko-KR" sz="1800" b="0" i="0" u="none" strike="noStrike" cap="none" normalizeH="0" baseline="0" dirty="0" err="1">
                <a:ln>
                  <a:noFill/>
                </a:ln>
                <a:effectLst/>
                <a:latin typeface="+mn-ea"/>
              </a:rPr>
              <a:t>지정ㆍ승인ㆍ확인</a:t>
            </a: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 등을 받은 경우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2. 이 법 또는 이 법에 따른 명령이나 처분을 위반한 경우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800" b="0" i="0" u="none" strike="noStrike" cap="none" normalizeH="0" baseline="0" dirty="0">
                <a:ln>
                  <a:noFill/>
                </a:ln>
                <a:effectLst/>
                <a:latin typeface="+mn-ea"/>
              </a:rPr>
              <a:t>3. 사업시행자가 실시계획에서 정한 사업기간에 정당한 사유 없이 공사를 시작하지 아니하거나 공사 시작 후 사업시행을 지연 또는 기피하여 사업의 계속 시행이 불가능하다고 인정되는 경우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973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직선 연결선 20"/>
          <p:cNvCxnSpPr/>
          <p:nvPr/>
        </p:nvCxnSpPr>
        <p:spPr>
          <a:xfrm>
            <a:off x="0" y="1485578"/>
            <a:ext cx="12189101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슬라이드 번호 개체 틀 1"/>
          <p:cNvSpPr txBox="1">
            <a:spLocks/>
          </p:cNvSpPr>
          <p:nvPr/>
        </p:nvSpPr>
        <p:spPr>
          <a:xfrm>
            <a:off x="10171106" y="6889330"/>
            <a:ext cx="549424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defPPr>
              <a:defRPr lang="ko-KR"/>
            </a:defPPr>
            <a:lvl1pPr marL="0" algn="r" defTabSz="1219170" rtl="0" eaLnBrk="1" latinLnBrk="1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1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9B4AA2-387A-42DB-9672-F51A96F36C5A}" type="slidenum">
              <a:rPr lang="ko-KR" altLang="en-US" smtClean="0"/>
              <a:pPr>
                <a:defRPr/>
              </a:pPr>
              <a:t>9</a:t>
            </a:fld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851654" y="1638720"/>
            <a:ext cx="3515360" cy="201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EF57B4-2DA3-EB64-E492-786B3EACCDB4}"/>
              </a:ext>
            </a:extLst>
          </p:cNvPr>
          <p:cNvSpPr txBox="1"/>
          <p:nvPr/>
        </p:nvSpPr>
        <p:spPr>
          <a:xfrm>
            <a:off x="190550" y="405458"/>
            <a:ext cx="10168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1F497D"/>
                </a:solidFill>
                <a:latin typeface="+mj-ea"/>
                <a:ea typeface="+mj-ea"/>
              </a:rPr>
              <a:t>민자투자사업에 대한 주무관청의 권한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D6361-B86D-6D38-D985-097F4F3ED2DE}"/>
              </a:ext>
            </a:extLst>
          </p:cNvPr>
          <p:cNvSpPr txBox="1"/>
          <p:nvPr/>
        </p:nvSpPr>
        <p:spPr>
          <a:xfrm>
            <a:off x="556450" y="1915572"/>
            <a:ext cx="6408712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spc="-100" dirty="0">
                <a:solidFill>
                  <a:schemeClr val="bg1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사회기반시설에 대한 민자투자법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7EDC33E9-DBC0-CA0E-A406-6C41E77BD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634" y="197936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6C1108A-F388-26B8-4A56-8F3FB834B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7CC65B-39AB-1F43-AB95-DFB75CAA85FF}"/>
              </a:ext>
            </a:extLst>
          </p:cNvPr>
          <p:cNvSpPr txBox="1"/>
          <p:nvPr/>
        </p:nvSpPr>
        <p:spPr>
          <a:xfrm>
            <a:off x="556450" y="2693006"/>
            <a:ext cx="11076200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b="1" kern="0" spc="-80" dirty="0">
                <a:effectLst/>
                <a:latin typeface="+mn-ea"/>
              </a:rPr>
              <a:t>제</a:t>
            </a:r>
            <a:r>
              <a:rPr lang="en-US" altLang="ko-KR" sz="2000" b="1" kern="0" spc="-80" dirty="0">
                <a:effectLst/>
                <a:latin typeface="+mn-ea"/>
              </a:rPr>
              <a:t>47</a:t>
            </a:r>
            <a:r>
              <a:rPr lang="ko-KR" altLang="en-US" sz="2000" b="1" kern="0" spc="-80" dirty="0">
                <a:effectLst/>
                <a:latin typeface="+mn-ea"/>
              </a:rPr>
              <a:t>조</a:t>
            </a:r>
            <a:r>
              <a:rPr lang="en-US" altLang="ko-KR" sz="2000" b="1" kern="0" spc="-80" dirty="0">
                <a:effectLst/>
                <a:latin typeface="+mn-ea"/>
              </a:rPr>
              <a:t>(</a:t>
            </a:r>
            <a:r>
              <a:rPr lang="ko-KR" altLang="en-US" sz="2000" b="1" kern="0" spc="-80" dirty="0">
                <a:effectLst/>
                <a:latin typeface="+mn-ea"/>
              </a:rPr>
              <a:t>공익을 위한 처분</a:t>
            </a:r>
            <a:r>
              <a:rPr lang="en-US" altLang="ko-KR" sz="2000" b="1" kern="0" spc="-80" dirty="0">
                <a:effectLst/>
                <a:latin typeface="+mn-ea"/>
              </a:rPr>
              <a:t>) </a:t>
            </a:r>
            <a:r>
              <a:rPr lang="ko-KR" altLang="en-US" sz="2000" kern="0" spc="-80" dirty="0">
                <a:effectLst/>
                <a:latin typeface="+mn-ea"/>
              </a:rPr>
              <a:t>①주무관청은 다음 각 호의 어느 하나에 해당하는 경우에는 이 법에 따른 지정</a:t>
            </a:r>
            <a:r>
              <a:rPr lang="en-US" altLang="ko-KR" sz="2000" kern="0" spc="-80" dirty="0">
                <a:effectLst/>
                <a:latin typeface="+mn-ea"/>
              </a:rPr>
              <a:t>·</a:t>
            </a:r>
            <a:r>
              <a:rPr lang="ko-KR" altLang="en-US" sz="2000" kern="0" spc="-80" dirty="0">
                <a:effectLst/>
                <a:latin typeface="+mn-ea"/>
              </a:rPr>
              <a:t>승인</a:t>
            </a:r>
            <a:r>
              <a:rPr lang="en-US" altLang="ko-KR" sz="2000" kern="0" spc="-80" dirty="0">
                <a:effectLst/>
                <a:latin typeface="+mn-ea"/>
              </a:rPr>
              <a:t>·</a:t>
            </a:r>
            <a:r>
              <a:rPr lang="ko-KR" altLang="en-US" sz="2000" kern="0" spc="-80" dirty="0">
                <a:effectLst/>
                <a:latin typeface="+mn-ea"/>
              </a:rPr>
              <a:t>확인 등을 받은 자에 대하여 제</a:t>
            </a:r>
            <a:r>
              <a:rPr lang="en-US" altLang="ko-KR" sz="2000" kern="0" spc="-80" dirty="0">
                <a:effectLst/>
                <a:latin typeface="+mn-ea"/>
              </a:rPr>
              <a:t>46</a:t>
            </a:r>
            <a:r>
              <a:rPr lang="ko-KR" altLang="en-US" sz="2000" kern="0" spc="-80" dirty="0">
                <a:effectLst/>
                <a:latin typeface="+mn-ea"/>
              </a:rPr>
              <a:t>조에 따른 처분을 할 수 있다</a:t>
            </a:r>
            <a:r>
              <a:rPr lang="en-US" altLang="ko-KR" sz="2000" kern="0" spc="-80" dirty="0">
                <a:effectLst/>
                <a:latin typeface="+mn-ea"/>
              </a:rPr>
              <a:t>. </a:t>
            </a:r>
            <a:r>
              <a:rPr lang="ko-KR" altLang="en-US" sz="2000" kern="0" spc="-80" dirty="0">
                <a:effectLst/>
                <a:latin typeface="+mn-ea"/>
              </a:rPr>
              <a:t>이 경우 심의위원회의 심의를 거쳐 지정된 사업에 대하여는 심의위원회의 심의를 거쳐야 한다</a:t>
            </a:r>
            <a:r>
              <a:rPr lang="en-US" altLang="ko-KR" sz="2000" kern="0" spc="-80" dirty="0">
                <a:effectLst/>
                <a:latin typeface="+mn-ea"/>
              </a:rPr>
              <a:t>.</a:t>
            </a:r>
            <a:endParaRPr lang="ko-KR" altLang="en-US" sz="2000" kern="0" spc="-40" dirty="0"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40" dirty="0">
                <a:effectLst/>
                <a:latin typeface="+mn-ea"/>
              </a:rPr>
              <a:t>	</a:t>
            </a:r>
            <a:r>
              <a:rPr lang="ko-KR" altLang="en-US" sz="2000" kern="0" spc="-80" dirty="0">
                <a:effectLst/>
                <a:latin typeface="+mn-ea"/>
              </a:rPr>
              <a:t> </a:t>
            </a:r>
            <a:r>
              <a:rPr lang="en-US" altLang="ko-KR" sz="2000" kern="0" spc="-80" dirty="0">
                <a:effectLst/>
                <a:latin typeface="+mn-ea"/>
              </a:rPr>
              <a:t>1. </a:t>
            </a:r>
            <a:r>
              <a:rPr lang="ko-KR" altLang="en-US" sz="2000" kern="0" spc="-80" dirty="0">
                <a:effectLst/>
                <a:latin typeface="+mn-ea"/>
              </a:rPr>
              <a:t>사회기반시설의 상황 변경이나 효율적 운영 등 공공의 이익을 위하여 필요한 경우</a:t>
            </a:r>
            <a:endParaRPr lang="ko-KR" altLang="en-US" sz="2000" kern="0" spc="-40" dirty="0"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40" dirty="0">
                <a:effectLst/>
                <a:latin typeface="+mn-ea"/>
              </a:rPr>
              <a:t>	</a:t>
            </a:r>
            <a:r>
              <a:rPr lang="ko-KR" altLang="en-US" sz="2000" kern="0" spc="-80" dirty="0">
                <a:effectLst/>
                <a:latin typeface="+mn-ea"/>
              </a:rPr>
              <a:t> </a:t>
            </a:r>
            <a:r>
              <a:rPr lang="en-US" altLang="ko-KR" sz="2000" kern="0" spc="-80" dirty="0">
                <a:effectLst/>
                <a:latin typeface="+mn-ea"/>
              </a:rPr>
              <a:t>2. </a:t>
            </a:r>
            <a:r>
              <a:rPr lang="ko-KR" altLang="en-US" sz="2000" kern="0" spc="-80" dirty="0">
                <a:effectLst/>
                <a:latin typeface="+mn-ea"/>
              </a:rPr>
              <a:t>사회기반시설공사를 원활히 추진하기 위하여 필요한 경우</a:t>
            </a:r>
            <a:endParaRPr lang="ko-KR" altLang="en-US" sz="2000" kern="0" spc="-40" dirty="0">
              <a:effectLst/>
              <a:latin typeface="+mn-ea"/>
            </a:endParaRPr>
          </a:p>
          <a:p>
            <a:pPr marL="0" marR="0" indent="0" algn="just" fontAlgn="base" latinLnBrk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000" kern="0" spc="-40" dirty="0">
                <a:effectLst/>
                <a:latin typeface="+mn-ea"/>
              </a:rPr>
              <a:t>	</a:t>
            </a:r>
            <a:r>
              <a:rPr lang="ko-KR" altLang="en-US" sz="2000" kern="0" spc="-80" dirty="0">
                <a:effectLst/>
                <a:latin typeface="+mn-ea"/>
              </a:rPr>
              <a:t> </a:t>
            </a:r>
            <a:r>
              <a:rPr lang="en-US" altLang="ko-KR" sz="2000" kern="0" spc="-80" dirty="0">
                <a:effectLst/>
                <a:latin typeface="+mn-ea"/>
              </a:rPr>
              <a:t>3. </a:t>
            </a:r>
            <a:r>
              <a:rPr lang="ko-KR" altLang="en-US" sz="2000" kern="0" spc="-80" dirty="0">
                <a:effectLst/>
                <a:latin typeface="+mn-ea"/>
              </a:rPr>
              <a:t>전쟁</a:t>
            </a:r>
            <a:r>
              <a:rPr lang="en-US" altLang="ko-KR" sz="2000" kern="0" spc="-80" dirty="0">
                <a:effectLst/>
                <a:latin typeface="+mn-ea"/>
              </a:rPr>
              <a:t>, </a:t>
            </a:r>
            <a:r>
              <a:rPr lang="ko-KR" altLang="en-US" sz="2000" kern="0" spc="-80" dirty="0">
                <a:effectLst/>
                <a:latin typeface="+mn-ea"/>
              </a:rPr>
              <a:t>천재지변 또는 그 밖에 이에 준하는 사태가 발생한 경우</a:t>
            </a:r>
            <a:endParaRPr lang="ko-KR" altLang="en-US" sz="2000" kern="0" spc="-40" dirty="0">
              <a:effectLst/>
              <a:latin typeface="+mn-ea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2E03C16C-3309-EFA3-CDF3-225D7DF2C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642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2">
      <a:majorFont>
        <a:latin typeface="맑은 고딕"/>
        <a:ea typeface="G마켓 산스 Bold"/>
        <a:cs typeface=""/>
      </a:majorFont>
      <a:minorFont>
        <a:latin typeface="맑은 고딕"/>
        <a:ea typeface="G마켓 산스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4478</TotalTime>
  <Words>2600</Words>
  <Application>Microsoft Office PowerPoint</Application>
  <PresentationFormat>사용자 지정</PresentationFormat>
  <Paragraphs>600</Paragraphs>
  <Slides>49</Slides>
  <Notes>45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7" baseType="lpstr">
      <vt:lpstr>나눔고딕</vt:lpstr>
      <vt:lpstr>맑은 고딕</vt:lpstr>
      <vt:lpstr>KoPub돋움체 Medium</vt:lpstr>
      <vt:lpstr>G마켓 산스 Bold</vt:lpstr>
      <vt:lpstr>Arial</vt:lpstr>
      <vt:lpstr>나눔스퀘어_ac ExtraBold</vt:lpstr>
      <vt:lpstr>KoPub돋움체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kptu-00034</dc:creator>
  <cp:lastModifiedBy>gzy</cp:lastModifiedBy>
  <cp:revision>270</cp:revision>
  <dcterms:created xsi:type="dcterms:W3CDTF">2021-09-15T02:58:00Z</dcterms:created>
  <dcterms:modified xsi:type="dcterms:W3CDTF">2024-07-25T09:08:36Z</dcterms:modified>
</cp:coreProperties>
</file>